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embeddedFontLst>
    <p:embeddedFont>
      <p:font typeface="Calibri" pitchFamily="34" charset="0"/>
      <p:regular r:id="rId18"/>
      <p:bold r:id="rId19"/>
      <p:italic r:id="rId20"/>
      <p:boldItalic r:id="rId21"/>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300" y="-78"/>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100" b="0" i="0" u="none" strike="noStrike" cap="none" baseline="0">
                <a:solidFill>
                  <a:schemeClr val="dk1"/>
                </a:solidFill>
                <a:latin typeface="Arial"/>
                <a:ea typeface="Arial"/>
                <a:cs typeface="Arial"/>
                <a:sym typeface="Arial"/>
              </a:defRPr>
            </a:lvl1pPr>
            <a:lvl2pPr marL="457200" marR="0" indent="0" algn="l" rtl="0">
              <a:spcBef>
                <a:spcPts val="0"/>
              </a:spcBef>
              <a:defRPr sz="1100" b="0" i="0" u="none" strike="noStrike" cap="none" baseline="0">
                <a:solidFill>
                  <a:schemeClr val="dk1"/>
                </a:solidFill>
                <a:latin typeface="Arial"/>
                <a:ea typeface="Arial"/>
                <a:cs typeface="Arial"/>
                <a:sym typeface="Arial"/>
              </a:defRPr>
            </a:lvl2pPr>
            <a:lvl3pPr marL="914400" marR="0" indent="0" algn="l" rtl="0">
              <a:spcBef>
                <a:spcPts val="0"/>
              </a:spcBef>
              <a:defRPr sz="1100" b="0" i="0" u="none" strike="noStrike" cap="none" baseline="0">
                <a:solidFill>
                  <a:schemeClr val="dk1"/>
                </a:solidFill>
                <a:latin typeface="Arial"/>
                <a:ea typeface="Arial"/>
                <a:cs typeface="Arial"/>
                <a:sym typeface="Arial"/>
              </a:defRPr>
            </a:lvl3pPr>
            <a:lvl4pPr marL="1371600" marR="0" indent="0" algn="l" rtl="0">
              <a:spcBef>
                <a:spcPts val="0"/>
              </a:spcBef>
              <a:defRPr sz="1100" b="0" i="0" u="none" strike="noStrike" cap="none" baseline="0">
                <a:solidFill>
                  <a:schemeClr val="dk1"/>
                </a:solidFill>
                <a:latin typeface="Arial"/>
                <a:ea typeface="Arial"/>
                <a:cs typeface="Arial"/>
                <a:sym typeface="Arial"/>
              </a:defRPr>
            </a:lvl4pPr>
            <a:lvl5pPr marL="1828800" marR="0" indent="0" algn="l" rtl="0">
              <a:spcBef>
                <a:spcPts val="0"/>
              </a:spcBef>
              <a:defRPr sz="1100" b="0" i="0" u="none" strike="noStrike" cap="none" baseline="0">
                <a:solidFill>
                  <a:schemeClr val="dk1"/>
                </a:solidFill>
                <a:latin typeface="Arial"/>
                <a:ea typeface="Arial"/>
                <a:cs typeface="Arial"/>
                <a:sym typeface="Arial"/>
              </a:defRPr>
            </a:lvl5pPr>
            <a:lvl6pPr marL="2286000" marR="0" indent="0" algn="l" rtl="0">
              <a:spcBef>
                <a:spcPts val="0"/>
              </a:spcBef>
              <a:defRPr sz="1100" b="0" i="0" u="none" strike="noStrike" cap="none" baseline="0">
                <a:solidFill>
                  <a:schemeClr val="dk1"/>
                </a:solidFill>
                <a:latin typeface="Arial"/>
                <a:ea typeface="Arial"/>
                <a:cs typeface="Arial"/>
                <a:sym typeface="Arial"/>
              </a:defRPr>
            </a:lvl6pPr>
            <a:lvl7pPr marL="2743200" marR="0" indent="0" algn="l" rtl="0">
              <a:spcBef>
                <a:spcPts val="0"/>
              </a:spcBef>
              <a:defRPr sz="1100" b="0" i="0" u="none" strike="noStrike" cap="none" baseline="0">
                <a:solidFill>
                  <a:schemeClr val="dk1"/>
                </a:solidFill>
                <a:latin typeface="Arial"/>
                <a:ea typeface="Arial"/>
                <a:cs typeface="Arial"/>
                <a:sym typeface="Arial"/>
              </a:defRPr>
            </a:lvl7pPr>
            <a:lvl8pPr marL="3200400" marR="0" indent="0" algn="l" rtl="0">
              <a:spcBef>
                <a:spcPts val="0"/>
              </a:spcBef>
              <a:defRPr sz="1100" b="0" i="0" u="none" strike="noStrike" cap="none" baseline="0">
                <a:solidFill>
                  <a:schemeClr val="dk1"/>
                </a:solidFill>
                <a:latin typeface="Arial"/>
                <a:ea typeface="Arial"/>
                <a:cs typeface="Arial"/>
                <a:sym typeface="Arial"/>
              </a:defRPr>
            </a:lvl8pPr>
            <a:lvl9pPr marL="3657600" marR="0" indent="0" algn="l" rtl="0">
              <a:spcBef>
                <a:spcPts val="0"/>
              </a:spcBef>
              <a:defRPr sz="11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3518272189"/>
      </p:ext>
    </p:extLst>
  </p:cSld>
  <p:clrMap bg1="lt1" tx1="dk1" bg2="dk2" tx2="lt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5" name="Shape 2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91440" marR="0" lvl="0" indent="-2539" algn="l" rtl="0">
              <a:lnSpc>
                <a:spcPct val="90000"/>
              </a:lnSpc>
              <a:spcBef>
                <a:spcPts val="0"/>
              </a:spcBef>
              <a:spcAft>
                <a:spcPts val="200"/>
              </a:spcAft>
              <a:buClr>
                <a:schemeClr val="dk1"/>
              </a:buClr>
              <a:buSzPct val="25000"/>
              <a:buFont typeface="Arial"/>
              <a:buNone/>
            </a:pPr>
            <a:r>
              <a:rPr lang="en-US" sz="2000" b="0" i="0" u="none" strike="noStrike" cap="none" baseline="0">
                <a:solidFill>
                  <a:srgbClr val="3F3F3F"/>
                </a:solidFill>
                <a:latin typeface="Calibri"/>
                <a:ea typeface="Calibri"/>
                <a:cs typeface="Calibri"/>
                <a:sym typeface="Calibri"/>
              </a:rPr>
              <a:t>EX）一回で終わる体験型の習い事、ネットで話題になるのを狙って面白い商品を買う、珍しい場所に出かけたりする＜アニメーショ＞</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8" name="Shape 16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Shape 13"/>
        <p:cNvGrpSpPr/>
        <p:nvPr/>
      </p:nvGrpSpPr>
      <p:grpSpPr>
        <a:xfrm>
          <a:off x="0" y="0"/>
          <a:ext cx="0" cy="0"/>
          <a:chOff x="0" y="0"/>
          <a:chExt cx="0" cy="0"/>
        </a:xfrm>
      </p:grpSpPr>
      <p:sp>
        <p:nvSpPr>
          <p:cNvPr id="14" name="Shape 14"/>
          <p:cNvSpPr/>
          <p:nvPr/>
        </p:nvSpPr>
        <p:spPr>
          <a:xfrm>
            <a:off x="3175" y="6400800"/>
            <a:ext cx="12188824" cy="4572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5" name="Shape 15"/>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6" name="Shape 16"/>
          <p:cNvSpPr txBox="1">
            <a:spLocks noGrp="1"/>
          </p:cNvSpPr>
          <p:nvPr>
            <p:ph type="ctrTitle"/>
          </p:nvPr>
        </p:nvSpPr>
        <p:spPr>
          <a:xfrm>
            <a:off x="1097279" y="758952"/>
            <a:ext cx="10058398" cy="3566158"/>
          </a:xfrm>
          <a:prstGeom prst="rect">
            <a:avLst/>
          </a:prstGeom>
          <a:noFill/>
          <a:ln>
            <a:noFill/>
          </a:ln>
        </p:spPr>
        <p:txBody>
          <a:bodyPr lIns="91425" tIns="91425" rIns="91425" bIns="91425" anchor="b" anchorCtr="0"/>
          <a:lstStyle>
            <a:lvl1pPr marL="0" marR="0" indent="0" algn="l" rtl="0">
              <a:lnSpc>
                <a:spcPct val="85000"/>
              </a:lnSpc>
              <a:spcBef>
                <a:spcPts val="0"/>
              </a:spcBef>
              <a:spcAft>
                <a:spcPts val="0"/>
              </a:spcAft>
              <a:buClr>
                <a:srgbClr val="262626"/>
              </a:buClr>
              <a:buFont typeface="Calibri"/>
              <a:buNone/>
              <a:defRPr sz="8000" b="0" i="0" u="none" strike="noStrike" cap="none" baseline="0">
                <a:solidFill>
                  <a:srgbClr val="262626"/>
                </a:solidFill>
                <a:latin typeface="Calibri"/>
                <a:ea typeface="Calibri"/>
                <a:cs typeface="Calibri"/>
                <a:sym typeface="Calibri"/>
              </a:defRPr>
            </a:lvl1pPr>
            <a:lvl2pPr marL="0" marR="0" indent="0" algn="l" rtl="0">
              <a:spcBef>
                <a:spcPts val="0"/>
              </a:spcBef>
              <a:defRPr sz="1800" b="0" i="0" u="none" strike="noStrike" cap="none" baseline="0"/>
            </a:lvl2pPr>
            <a:lvl3pPr marL="0" marR="0" indent="0" algn="l" rtl="0">
              <a:spcBef>
                <a:spcPts val="0"/>
              </a:spcBef>
              <a:defRPr sz="1800" b="0" i="0" u="none" strike="noStrike" cap="none" baseline="0"/>
            </a:lvl3pPr>
            <a:lvl4pPr marL="0" marR="0" indent="0" algn="l" rtl="0">
              <a:spcBef>
                <a:spcPts val="0"/>
              </a:spcBef>
              <a:defRPr sz="1800" b="0" i="0" u="none" strike="noStrike" cap="none" baseline="0"/>
            </a:lvl4pPr>
            <a:lvl5pPr marL="0" marR="0" indent="0" algn="l" rtl="0">
              <a:spcBef>
                <a:spcPts val="0"/>
              </a:spcBef>
              <a:defRPr sz="1800" b="0" i="0" u="none" strike="noStrike" cap="none" baseline="0"/>
            </a:lvl5pPr>
            <a:lvl6pPr marL="0" marR="0" indent="0" algn="l" rtl="0">
              <a:spcBef>
                <a:spcPts val="0"/>
              </a:spcBef>
              <a:defRPr sz="1800" b="0" i="0" u="none" strike="noStrike" cap="none" baseline="0"/>
            </a:lvl6pPr>
            <a:lvl7pPr marL="0" marR="0" indent="0" algn="l" rtl="0">
              <a:spcBef>
                <a:spcPts val="0"/>
              </a:spcBef>
              <a:defRPr sz="1800" b="0" i="0" u="none" strike="noStrike" cap="none" baseline="0"/>
            </a:lvl7pPr>
            <a:lvl8pPr marL="0" marR="0" indent="0" algn="l" rtl="0">
              <a:spcBef>
                <a:spcPts val="0"/>
              </a:spcBef>
              <a:defRPr sz="1800" b="0" i="0" u="none" strike="noStrike" cap="none" baseline="0"/>
            </a:lvl8pPr>
            <a:lvl9pPr marL="0" marR="0" indent="0" algn="l" rtl="0">
              <a:spcBef>
                <a:spcPts val="0"/>
              </a:spcBef>
              <a:defRPr sz="1800" b="0" i="0" u="none" strike="noStrike" cap="none" baseline="0"/>
            </a:lvl9pPr>
          </a:lstStyle>
          <a:p>
            <a:endParaRPr/>
          </a:p>
        </p:txBody>
      </p:sp>
      <p:sp>
        <p:nvSpPr>
          <p:cNvPr id="17" name="Shape 17"/>
          <p:cNvSpPr txBox="1">
            <a:spLocks noGrp="1"/>
          </p:cNvSpPr>
          <p:nvPr>
            <p:ph type="subTitle" idx="1"/>
          </p:nvPr>
        </p:nvSpPr>
        <p:spPr>
          <a:xfrm>
            <a:off x="1100050" y="4455619"/>
            <a:ext cx="10058398" cy="1143000"/>
          </a:xfrm>
          <a:prstGeom prst="rect">
            <a:avLst/>
          </a:prstGeom>
          <a:noFill/>
          <a:ln>
            <a:noFill/>
          </a:ln>
        </p:spPr>
        <p:txBody>
          <a:bodyPr lIns="91425" tIns="91425" rIns="91425" bIns="91425" anchor="t" anchorCtr="0"/>
          <a:lstStyle>
            <a:lvl1pPr marL="0" marR="0" indent="0" algn="l" rtl="0">
              <a:lnSpc>
                <a:spcPct val="90000"/>
              </a:lnSpc>
              <a:spcBef>
                <a:spcPts val="1200"/>
              </a:spcBef>
              <a:spcAft>
                <a:spcPts val="200"/>
              </a:spcAft>
              <a:buClr>
                <a:schemeClr val="accent1"/>
              </a:buClr>
              <a:buFont typeface="Calibri"/>
              <a:buNone/>
              <a:defRPr sz="2400" b="0" i="0" u="none" strike="noStrike" cap="none" baseline="0">
                <a:solidFill>
                  <a:schemeClr val="dk2"/>
                </a:solidFill>
                <a:latin typeface="Calibri"/>
                <a:ea typeface="Calibri"/>
                <a:cs typeface="Calibri"/>
                <a:sym typeface="Calibri"/>
              </a:defRPr>
            </a:lvl1pPr>
            <a:lvl2pPr marL="457200" marR="0" indent="0" algn="ctr" rtl="0">
              <a:lnSpc>
                <a:spcPct val="90000"/>
              </a:lnSpc>
              <a:spcBef>
                <a:spcPts val="200"/>
              </a:spcBef>
              <a:spcAft>
                <a:spcPts val="400"/>
              </a:spcAft>
              <a:buClr>
                <a:schemeClr val="accent1"/>
              </a:buClr>
              <a:buFont typeface="Calibri"/>
              <a:buNone/>
              <a:defRPr sz="2400" b="0" i="0" u="none" strike="noStrike" cap="none" baseline="0">
                <a:solidFill>
                  <a:srgbClr val="3F3F3F"/>
                </a:solidFill>
                <a:latin typeface="Calibri"/>
                <a:ea typeface="Calibri"/>
                <a:cs typeface="Calibri"/>
                <a:sym typeface="Calibri"/>
              </a:defRPr>
            </a:lvl2pPr>
            <a:lvl3pPr marL="914400" marR="0" indent="0" algn="ctr" rtl="0">
              <a:lnSpc>
                <a:spcPct val="90000"/>
              </a:lnSpc>
              <a:spcBef>
                <a:spcPts val="200"/>
              </a:spcBef>
              <a:spcAft>
                <a:spcPts val="400"/>
              </a:spcAft>
              <a:buClr>
                <a:schemeClr val="accent1"/>
              </a:buClr>
              <a:buFont typeface="Calibri"/>
              <a:buNone/>
              <a:defRPr sz="2400" b="0" i="0" u="none" strike="noStrike" cap="none" baseline="0">
                <a:solidFill>
                  <a:srgbClr val="3F3F3F"/>
                </a:solidFill>
                <a:latin typeface="Calibri"/>
                <a:ea typeface="Calibri"/>
                <a:cs typeface="Calibri"/>
                <a:sym typeface="Calibri"/>
              </a:defRPr>
            </a:lvl3pPr>
            <a:lvl4pPr marL="13716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4pPr>
            <a:lvl5pPr marL="18288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5pPr>
            <a:lvl6pPr marL="22860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6pPr>
            <a:lvl7pPr marL="27432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7pPr>
            <a:lvl8pPr marL="32004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8pPr>
            <a:lvl9pPr marL="3657600" marR="0" indent="0" algn="ctr" rtl="0">
              <a:lnSpc>
                <a:spcPct val="90000"/>
              </a:lnSpc>
              <a:spcBef>
                <a:spcPts val="200"/>
              </a:spcBef>
              <a:spcAft>
                <a:spcPts val="400"/>
              </a:spcAft>
              <a:buClr>
                <a:schemeClr val="accent1"/>
              </a:buClr>
              <a:buFont typeface="Calibri"/>
              <a:buNone/>
              <a:defRPr sz="2000" b="0" i="0" u="none" strike="noStrike" cap="none" baseline="0">
                <a:solidFill>
                  <a:srgbClr val="3F3F3F"/>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cxnSp>
        <p:nvCxnSpPr>
          <p:cNvPr id="21" name="Shape 21"/>
          <p:cNvCxnSpPr/>
          <p:nvPr/>
        </p:nvCxnSpPr>
        <p:spPr>
          <a:xfrm>
            <a:off x="1207658" y="4343400"/>
            <a:ext cx="9875520" cy="0"/>
          </a:xfrm>
          <a:prstGeom prst="straightConnector1">
            <a:avLst/>
          </a:prstGeom>
          <a:noFill/>
          <a:ln w="9525" cap="flat" cmpd="sng">
            <a:solidFill>
              <a:srgbClr val="7F7F7F"/>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タイトルと 縦書きテキスト">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algn="l" rtl="0">
              <a:lnSpc>
                <a:spcPct val="85000"/>
              </a:lnSpc>
              <a:spcBef>
                <a:spcPts val="0"/>
              </a:spcBef>
              <a:buClr>
                <a:srgbClr val="3F3F3F"/>
              </a:buClr>
              <a:buFont typeface="Calibri"/>
              <a:buNone/>
              <a:defRPr sz="4800" baseline="0">
                <a:solidFill>
                  <a:srgbClr val="3F3F3F"/>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4" name="Shape 84"/>
          <p:cNvSpPr txBox="1">
            <a:spLocks noGrp="1"/>
          </p:cNvSpPr>
          <p:nvPr>
            <p:ph type="body" idx="1"/>
          </p:nvPr>
        </p:nvSpPr>
        <p:spPr>
          <a:xfrm rot="5400000">
            <a:off x="4114798" y="-1171784"/>
            <a:ext cx="4023360" cy="10058398"/>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85" name="Shape 85"/>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6" name="Shape 86"/>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7" name="Shape 87"/>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縦書きタイトルと 縦書きテキスト">
    <p:spTree>
      <p:nvGrpSpPr>
        <p:cNvPr id="1" name="Shape 88"/>
        <p:cNvGrpSpPr/>
        <p:nvPr/>
      </p:nvGrpSpPr>
      <p:grpSpPr>
        <a:xfrm>
          <a:off x="0" y="0"/>
          <a:ext cx="0" cy="0"/>
          <a:chOff x="0" y="0"/>
          <a:chExt cx="0" cy="0"/>
        </a:xfrm>
      </p:grpSpPr>
      <p:sp>
        <p:nvSpPr>
          <p:cNvPr id="89" name="Shape 89"/>
          <p:cNvSpPr/>
          <p:nvPr/>
        </p:nvSpPr>
        <p:spPr>
          <a:xfrm>
            <a:off x="3175" y="6400800"/>
            <a:ext cx="12188824" cy="4572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0" name="Shape 90"/>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1" name="Shape 91"/>
          <p:cNvSpPr txBox="1">
            <a:spLocks noGrp="1"/>
          </p:cNvSpPr>
          <p:nvPr>
            <p:ph type="title"/>
          </p:nvPr>
        </p:nvSpPr>
        <p:spPr>
          <a:xfrm rot="5400000">
            <a:off x="7160639" y="1979037"/>
            <a:ext cx="5757421" cy="2628899"/>
          </a:xfrm>
          <a:prstGeom prst="rect">
            <a:avLst/>
          </a:prstGeom>
          <a:noFill/>
          <a:ln>
            <a:noFill/>
          </a:ln>
        </p:spPr>
        <p:txBody>
          <a:bodyPr lIns="91425" tIns="91425" rIns="91425" bIns="91425" anchor="b" anchorCtr="0"/>
          <a:lstStyle>
            <a:lvl1pPr algn="l" rtl="0">
              <a:lnSpc>
                <a:spcPct val="85000"/>
              </a:lnSpc>
              <a:spcBef>
                <a:spcPts val="0"/>
              </a:spcBef>
              <a:buClr>
                <a:srgbClr val="3F3F3F"/>
              </a:buClr>
              <a:buFont typeface="Calibri"/>
              <a:buNone/>
              <a:defRPr sz="4800" baseline="0">
                <a:solidFill>
                  <a:srgbClr val="3F3F3F"/>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1"/>
          </p:nvPr>
        </p:nvSpPr>
        <p:spPr>
          <a:xfrm rot="5400000">
            <a:off x="1826638" y="-573660"/>
            <a:ext cx="5757422" cy="7734299"/>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93" name="Shape 93"/>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94" name="Shape 94"/>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95" name="Shape 95"/>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marL="0"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1097279" y="1845733"/>
            <a:ext cx="10058398" cy="4023360"/>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25" name="Shape 25"/>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セクション見出し">
    <p:bg>
      <p:bgPr>
        <a:solidFill>
          <a:schemeClr val="lt1"/>
        </a:solidFill>
        <a:effectLst/>
      </p:bgPr>
    </p:bg>
    <p:spTree>
      <p:nvGrpSpPr>
        <p:cNvPr id="1" name="Shape 28"/>
        <p:cNvGrpSpPr/>
        <p:nvPr/>
      </p:nvGrpSpPr>
      <p:grpSpPr>
        <a:xfrm>
          <a:off x="0" y="0"/>
          <a:ext cx="0" cy="0"/>
          <a:chOff x="0" y="0"/>
          <a:chExt cx="0" cy="0"/>
        </a:xfrm>
      </p:grpSpPr>
      <p:sp>
        <p:nvSpPr>
          <p:cNvPr id="29" name="Shape 29"/>
          <p:cNvSpPr/>
          <p:nvPr/>
        </p:nvSpPr>
        <p:spPr>
          <a:xfrm>
            <a:off x="3175" y="6400800"/>
            <a:ext cx="12188824" cy="4572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1" name="Shape 31"/>
          <p:cNvSpPr txBox="1">
            <a:spLocks noGrp="1"/>
          </p:cNvSpPr>
          <p:nvPr>
            <p:ph type="title"/>
          </p:nvPr>
        </p:nvSpPr>
        <p:spPr>
          <a:xfrm>
            <a:off x="1097279" y="758952"/>
            <a:ext cx="10058398" cy="3566158"/>
          </a:xfrm>
          <a:prstGeom prst="rect">
            <a:avLst/>
          </a:prstGeom>
          <a:noFill/>
          <a:ln>
            <a:noFill/>
          </a:ln>
        </p:spPr>
        <p:txBody>
          <a:bodyPr lIns="91425" tIns="91425" rIns="91425" bIns="91425" anchor="b" anchorCtr="0"/>
          <a:lstStyle>
            <a:lvl1pPr rtl="0">
              <a:lnSpc>
                <a:spcPct val="85000"/>
              </a:lnSpc>
              <a:spcBef>
                <a:spcPts val="0"/>
              </a:spcBef>
              <a:defRPr sz="8000" b="0">
                <a:solidFill>
                  <a:srgbClr val="262626"/>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body" idx="1"/>
          </p:nvPr>
        </p:nvSpPr>
        <p:spPr>
          <a:xfrm>
            <a:off x="1097279" y="4453128"/>
            <a:ext cx="10058398" cy="1143000"/>
          </a:xfrm>
          <a:prstGeom prst="rect">
            <a:avLst/>
          </a:prstGeom>
          <a:noFill/>
          <a:ln>
            <a:noFill/>
          </a:ln>
        </p:spPr>
        <p:txBody>
          <a:bodyPr lIns="91425" tIns="91425" rIns="91425" bIns="91425" anchor="t" anchorCtr="0"/>
          <a:lstStyle>
            <a:lvl1pPr marL="0" indent="0" rtl="0">
              <a:spcBef>
                <a:spcPts val="0"/>
              </a:spcBef>
              <a:buClr>
                <a:schemeClr val="dk2"/>
              </a:buClr>
              <a:buFont typeface="Calibri"/>
              <a:buNone/>
              <a:defRPr sz="2400" cap="none" baseline="0">
                <a:solidFill>
                  <a:schemeClr val="dk2"/>
                </a:solidFill>
                <a:latin typeface="Calibri"/>
                <a:ea typeface="Calibri"/>
                <a:cs typeface="Calibri"/>
                <a:sym typeface="Calibri"/>
              </a:defRPr>
            </a:lvl1pPr>
            <a:lvl2pPr marL="457200" indent="0" rtl="0">
              <a:spcBef>
                <a:spcPts val="0"/>
              </a:spcBef>
              <a:buClr>
                <a:srgbClr val="888888"/>
              </a:buClr>
              <a:buFont typeface="Calibri"/>
              <a:buNone/>
              <a:defRPr sz="1800">
                <a:solidFill>
                  <a:srgbClr val="888888"/>
                </a:solidFill>
              </a:defRPr>
            </a:lvl2pPr>
            <a:lvl3pPr marL="914400" indent="0" rtl="0">
              <a:spcBef>
                <a:spcPts val="0"/>
              </a:spcBef>
              <a:buClr>
                <a:srgbClr val="888888"/>
              </a:buClr>
              <a:buFont typeface="Calibri"/>
              <a:buNone/>
              <a:defRPr sz="1600">
                <a:solidFill>
                  <a:srgbClr val="888888"/>
                </a:solidFill>
              </a:defRPr>
            </a:lvl3pPr>
            <a:lvl4pPr marL="1371600" indent="0" rtl="0">
              <a:spcBef>
                <a:spcPts val="0"/>
              </a:spcBef>
              <a:buClr>
                <a:srgbClr val="888888"/>
              </a:buClr>
              <a:buFont typeface="Calibri"/>
              <a:buNone/>
              <a:defRPr sz="1400">
                <a:solidFill>
                  <a:srgbClr val="888888"/>
                </a:solidFill>
              </a:defRPr>
            </a:lvl4pPr>
            <a:lvl5pPr marL="1828800" indent="0" rtl="0">
              <a:spcBef>
                <a:spcPts val="0"/>
              </a:spcBef>
              <a:buClr>
                <a:srgbClr val="888888"/>
              </a:buClr>
              <a:buFont typeface="Calibri"/>
              <a:buNone/>
              <a:defRPr sz="1400">
                <a:solidFill>
                  <a:srgbClr val="888888"/>
                </a:solidFill>
              </a:defRPr>
            </a:lvl5pPr>
            <a:lvl6pPr marL="2286000" indent="0" rtl="0">
              <a:spcBef>
                <a:spcPts val="0"/>
              </a:spcBef>
              <a:buClr>
                <a:srgbClr val="888888"/>
              </a:buClr>
              <a:buFont typeface="Calibri"/>
              <a:buNone/>
              <a:defRPr sz="1400">
                <a:solidFill>
                  <a:srgbClr val="888888"/>
                </a:solidFill>
              </a:defRPr>
            </a:lvl6pPr>
            <a:lvl7pPr marL="2743200" indent="0" rtl="0">
              <a:spcBef>
                <a:spcPts val="0"/>
              </a:spcBef>
              <a:buClr>
                <a:srgbClr val="888888"/>
              </a:buClr>
              <a:buFont typeface="Calibri"/>
              <a:buNone/>
              <a:defRPr sz="1400">
                <a:solidFill>
                  <a:srgbClr val="888888"/>
                </a:solidFill>
              </a:defRPr>
            </a:lvl7pPr>
            <a:lvl8pPr marL="3200400" indent="0" rtl="0">
              <a:spcBef>
                <a:spcPts val="0"/>
              </a:spcBef>
              <a:buClr>
                <a:srgbClr val="888888"/>
              </a:buClr>
              <a:buFont typeface="Calibri"/>
              <a:buNone/>
              <a:defRPr sz="1400">
                <a:solidFill>
                  <a:srgbClr val="888888"/>
                </a:solidFill>
              </a:defRPr>
            </a:lvl8pPr>
            <a:lvl9pPr marL="3657600" indent="0" rtl="0">
              <a:spcBef>
                <a:spcPts val="0"/>
              </a:spcBef>
              <a:buClr>
                <a:srgbClr val="888888"/>
              </a:buClr>
              <a:buFont typeface="Calibri"/>
              <a:buNone/>
              <a:defRPr sz="1400">
                <a:solidFill>
                  <a:srgbClr val="888888"/>
                </a:solidFill>
              </a:defRPr>
            </a:lvl9pPr>
          </a:lstStyle>
          <a:p>
            <a:endParaRPr/>
          </a:p>
        </p:txBody>
      </p:sp>
      <p:sp>
        <p:nvSpPr>
          <p:cNvPr id="33" name="Shape 33"/>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cxnSp>
        <p:nvCxnSpPr>
          <p:cNvPr id="36" name="Shape 36"/>
          <p:cNvCxnSpPr/>
          <p:nvPr/>
        </p:nvCxnSpPr>
        <p:spPr>
          <a:xfrm>
            <a:off x="1207658" y="4343400"/>
            <a:ext cx="9875520" cy="0"/>
          </a:xfrm>
          <a:prstGeom prst="straightConnector1">
            <a:avLst/>
          </a:prstGeom>
          <a:noFill/>
          <a:ln w="9525" cap="flat" cmpd="sng">
            <a:solidFill>
              <a:srgbClr val="7F7F7F"/>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algn="l" rtl="0">
              <a:lnSpc>
                <a:spcPct val="85000"/>
              </a:lnSpc>
              <a:spcBef>
                <a:spcPts val="0"/>
              </a:spcBef>
              <a:buClr>
                <a:srgbClr val="3F3F3F"/>
              </a:buClr>
              <a:buFont typeface="Calibri"/>
              <a:buNone/>
              <a:defRPr sz="4800" baseline="0">
                <a:solidFill>
                  <a:srgbClr val="3F3F3F"/>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1"/>
          </p:nvPr>
        </p:nvSpPr>
        <p:spPr>
          <a:xfrm>
            <a:off x="1097279" y="1845733"/>
            <a:ext cx="4937760" cy="4023360"/>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40" name="Shape 40"/>
          <p:cNvSpPr txBox="1">
            <a:spLocks noGrp="1"/>
          </p:cNvSpPr>
          <p:nvPr>
            <p:ph type="body" idx="2"/>
          </p:nvPr>
        </p:nvSpPr>
        <p:spPr>
          <a:xfrm>
            <a:off x="6217919" y="1845733"/>
            <a:ext cx="4937760" cy="4023360"/>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41" name="Shape 41"/>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較">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algn="l" rtl="0">
              <a:lnSpc>
                <a:spcPct val="85000"/>
              </a:lnSpc>
              <a:spcBef>
                <a:spcPts val="0"/>
              </a:spcBef>
              <a:buClr>
                <a:srgbClr val="3F3F3F"/>
              </a:buClr>
              <a:buFont typeface="Calibri"/>
              <a:buNone/>
              <a:defRPr sz="4800" baseline="0">
                <a:solidFill>
                  <a:srgbClr val="3F3F3F"/>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body" idx="1"/>
          </p:nvPr>
        </p:nvSpPr>
        <p:spPr>
          <a:xfrm>
            <a:off x="1097279" y="1846050"/>
            <a:ext cx="4937760" cy="736282"/>
          </a:xfrm>
          <a:prstGeom prst="rect">
            <a:avLst/>
          </a:prstGeom>
          <a:noFill/>
          <a:ln>
            <a:noFill/>
          </a:ln>
        </p:spPr>
        <p:txBody>
          <a:bodyPr lIns="91425" tIns="91425" rIns="91425" bIns="91425" anchor="ctr" anchorCtr="0"/>
          <a:lstStyle>
            <a:lvl1pPr marL="0" indent="0" rtl="0">
              <a:spcBef>
                <a:spcPts val="0"/>
              </a:spcBef>
              <a:buClr>
                <a:schemeClr val="dk2"/>
              </a:buClr>
              <a:buFont typeface="Calibri"/>
              <a:buNone/>
              <a:defRPr sz="2000" b="0" cap="none" baseline="0">
                <a:solidFill>
                  <a:schemeClr val="dk2"/>
                </a:solidFill>
              </a:defRPr>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47" name="Shape 47"/>
          <p:cNvSpPr txBox="1">
            <a:spLocks noGrp="1"/>
          </p:cNvSpPr>
          <p:nvPr>
            <p:ph type="body" idx="2"/>
          </p:nvPr>
        </p:nvSpPr>
        <p:spPr>
          <a:xfrm>
            <a:off x="1097279" y="2582333"/>
            <a:ext cx="4937760" cy="3378200"/>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48" name="Shape 48"/>
          <p:cNvSpPr txBox="1">
            <a:spLocks noGrp="1"/>
          </p:cNvSpPr>
          <p:nvPr>
            <p:ph type="body" idx="3"/>
          </p:nvPr>
        </p:nvSpPr>
        <p:spPr>
          <a:xfrm>
            <a:off x="6217919" y="1846050"/>
            <a:ext cx="4937760" cy="736282"/>
          </a:xfrm>
          <a:prstGeom prst="rect">
            <a:avLst/>
          </a:prstGeom>
          <a:noFill/>
          <a:ln>
            <a:noFill/>
          </a:ln>
        </p:spPr>
        <p:txBody>
          <a:bodyPr lIns="91425" tIns="91425" rIns="91425" bIns="91425" anchor="ctr" anchorCtr="0"/>
          <a:lstStyle>
            <a:lvl1pPr marL="0" indent="0" rtl="0">
              <a:spcBef>
                <a:spcPts val="0"/>
              </a:spcBef>
              <a:buClr>
                <a:schemeClr val="dk2"/>
              </a:buClr>
              <a:buFont typeface="Calibri"/>
              <a:buNone/>
              <a:defRPr sz="2000" b="0" cap="none" baseline="0">
                <a:solidFill>
                  <a:schemeClr val="dk2"/>
                </a:solidFill>
              </a:defRPr>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49" name="Shape 49"/>
          <p:cNvSpPr txBox="1">
            <a:spLocks noGrp="1"/>
          </p:cNvSpPr>
          <p:nvPr>
            <p:ph type="body" idx="4"/>
          </p:nvPr>
        </p:nvSpPr>
        <p:spPr>
          <a:xfrm>
            <a:off x="6217919" y="2582333"/>
            <a:ext cx="4937760" cy="3378200"/>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50" name="Shape 50"/>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algn="l" rtl="0">
              <a:lnSpc>
                <a:spcPct val="85000"/>
              </a:lnSpc>
              <a:spcBef>
                <a:spcPts val="0"/>
              </a:spcBef>
              <a:buClr>
                <a:srgbClr val="3F3F3F"/>
              </a:buClr>
              <a:buFont typeface="Calibri"/>
              <a:buNone/>
              <a:defRPr sz="4800" baseline="0">
                <a:solidFill>
                  <a:srgbClr val="3F3F3F"/>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白紙">
    <p:spTree>
      <p:nvGrpSpPr>
        <p:cNvPr id="1" name="Shape 58"/>
        <p:cNvGrpSpPr/>
        <p:nvPr/>
      </p:nvGrpSpPr>
      <p:grpSpPr>
        <a:xfrm>
          <a:off x="0" y="0"/>
          <a:ext cx="0" cy="0"/>
          <a:chOff x="0" y="0"/>
          <a:chExt cx="0" cy="0"/>
        </a:xfrm>
      </p:grpSpPr>
      <p:sp>
        <p:nvSpPr>
          <p:cNvPr id="59" name="Shape 59"/>
          <p:cNvSpPr/>
          <p:nvPr/>
        </p:nvSpPr>
        <p:spPr>
          <a:xfrm>
            <a:off x="3175" y="6400800"/>
            <a:ext cx="12188824" cy="4572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0" name="Shape 60"/>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1" name="Shape 61"/>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2" name="Shape 62"/>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3" name="Shape 63"/>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タイトル付きの コンテンツ">
    <p:spTree>
      <p:nvGrpSpPr>
        <p:cNvPr id="1" name="Shape 64"/>
        <p:cNvGrpSpPr/>
        <p:nvPr/>
      </p:nvGrpSpPr>
      <p:grpSpPr>
        <a:xfrm>
          <a:off x="0" y="0"/>
          <a:ext cx="0" cy="0"/>
          <a:chOff x="0" y="0"/>
          <a:chExt cx="0" cy="0"/>
        </a:xfrm>
      </p:grpSpPr>
      <p:sp>
        <p:nvSpPr>
          <p:cNvPr id="65" name="Shape 65"/>
          <p:cNvSpPr/>
          <p:nvPr/>
        </p:nvSpPr>
        <p:spPr>
          <a:xfrm>
            <a:off x="15" y="0"/>
            <a:ext cx="4050791" cy="68580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6" name="Shape 66"/>
          <p:cNvSpPr/>
          <p:nvPr/>
        </p:nvSpPr>
        <p:spPr>
          <a:xfrm>
            <a:off x="4040071" y="0"/>
            <a:ext cx="64008" cy="6858000"/>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7" name="Shape 67"/>
          <p:cNvSpPr txBox="1">
            <a:spLocks noGrp="1"/>
          </p:cNvSpPr>
          <p:nvPr>
            <p:ph type="title"/>
          </p:nvPr>
        </p:nvSpPr>
        <p:spPr>
          <a:xfrm>
            <a:off x="457200" y="594358"/>
            <a:ext cx="3200398" cy="2286000"/>
          </a:xfrm>
          <a:prstGeom prst="rect">
            <a:avLst/>
          </a:prstGeom>
          <a:noFill/>
          <a:ln>
            <a:noFill/>
          </a:ln>
        </p:spPr>
        <p:txBody>
          <a:bodyPr lIns="91425" tIns="91425" rIns="91425" bIns="91425" anchor="b" anchorCtr="0"/>
          <a:lstStyle>
            <a:lvl1pPr rtl="0">
              <a:spcBef>
                <a:spcPts val="0"/>
              </a:spcBef>
              <a:defRPr sz="3600" b="0">
                <a:solidFill>
                  <a:srgbClr val="FFFFFF"/>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8" name="Shape 68"/>
          <p:cNvSpPr txBox="1">
            <a:spLocks noGrp="1"/>
          </p:cNvSpPr>
          <p:nvPr>
            <p:ph type="body" idx="1"/>
          </p:nvPr>
        </p:nvSpPr>
        <p:spPr>
          <a:xfrm>
            <a:off x="4800600" y="731520"/>
            <a:ext cx="6492238" cy="5257799"/>
          </a:xfrm>
          <a:prstGeom prst="rect">
            <a:avLst/>
          </a:prstGeom>
          <a:noFill/>
          <a:ln>
            <a:noFill/>
          </a:ln>
        </p:spPr>
        <p:txBody>
          <a:bodyPr lIns="91425" tIns="91425" rIns="91425" bIns="91425" anchor="t" anchorCtr="0"/>
          <a:lstStyle>
            <a:lvl1pPr marL="91440" indent="162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indent="35052"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indent="-81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indent="-132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indent="-55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indent="-586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indent="-554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indent="-522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indent="-6169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69" name="Shape 69"/>
          <p:cNvSpPr txBox="1">
            <a:spLocks noGrp="1"/>
          </p:cNvSpPr>
          <p:nvPr>
            <p:ph type="body" idx="2"/>
          </p:nvPr>
        </p:nvSpPr>
        <p:spPr>
          <a:xfrm>
            <a:off x="457200" y="2926080"/>
            <a:ext cx="3200398" cy="3379124"/>
          </a:xfrm>
          <a:prstGeom prst="rect">
            <a:avLst/>
          </a:prstGeom>
          <a:noFill/>
          <a:ln>
            <a:noFill/>
          </a:ln>
        </p:spPr>
        <p:txBody>
          <a:bodyPr lIns="91425" tIns="91425" rIns="91425" bIns="91425" anchor="t" anchorCtr="0"/>
          <a:lstStyle>
            <a:lvl1pPr marL="0" indent="0" rtl="0">
              <a:spcBef>
                <a:spcPts val="0"/>
              </a:spcBef>
              <a:buClr>
                <a:srgbClr val="FFFFFF"/>
              </a:buClr>
              <a:buFont typeface="Calibri"/>
              <a:buNone/>
              <a:defRPr sz="1500">
                <a:solidFill>
                  <a:srgbClr val="FFFFFF"/>
                </a:solidFill>
              </a:defRPr>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70" name="Shape 70"/>
          <p:cNvSpPr txBox="1">
            <a:spLocks noGrp="1"/>
          </p:cNvSpPr>
          <p:nvPr>
            <p:ph type="dt" idx="10"/>
          </p:nvPr>
        </p:nvSpPr>
        <p:spPr>
          <a:xfrm>
            <a:off x="465512" y="6459785"/>
            <a:ext cx="2618509"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71" name="Shape 71"/>
          <p:cNvSpPr txBox="1">
            <a:spLocks noGrp="1"/>
          </p:cNvSpPr>
          <p:nvPr>
            <p:ph type="ftr" idx="11"/>
          </p:nvPr>
        </p:nvSpPr>
        <p:spPr>
          <a:xfrm>
            <a:off x="4800600" y="6459785"/>
            <a:ext cx="46481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dk2"/>
              </a:buClr>
              <a:buFont typeface="Calibri"/>
              <a:buNone/>
              <a:defRPr sz="900" b="0" i="0" u="none" strike="noStrike" cap="none" baseline="0">
                <a:solidFill>
                  <a:schemeClr val="dk2"/>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72" name="Shape 72"/>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SzPct val="25000"/>
              <a:buFont typeface="Calibri"/>
              <a:buNone/>
            </a:pPr>
            <a:fld id="{00000000-1234-1234-1234-123412341234}" type="slidenum">
              <a:rPr lang="en-US" sz="1050" b="0" i="0" u="none" strike="noStrike" cap="none" baseline="0">
                <a:solidFill>
                  <a:schemeClr val="dk2"/>
                </a:solidFill>
                <a:latin typeface="Calibri"/>
                <a:ea typeface="Calibri"/>
                <a:cs typeface="Calibri"/>
                <a:sym typeface="Calibri"/>
              </a:rPr>
              <a:pPr marL="0" marR="0" lvl="0" indent="0" algn="r" rtl="0">
                <a:lnSpc>
                  <a:spcPct val="100000"/>
                </a:lnSpc>
                <a:spcBef>
                  <a:spcPts val="0"/>
                </a:spcBef>
                <a:spcAft>
                  <a:spcPts val="0"/>
                </a:spcAft>
                <a:buClr>
                  <a:schemeClr val="dk2"/>
                </a:buClr>
                <a:buSzPct val="25000"/>
                <a:buFont typeface="Calibri"/>
                <a:buNone/>
              </a:pPr>
              <a:t>&lt;#&gt;</a:t>
            </a:fld>
            <a:endParaRPr lang="en-US" sz="1050" b="0" i="0" u="none" strike="noStrike" cap="none" baseline="0">
              <a:solidFill>
                <a:schemeClr val="dk2"/>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タイトル付きの図">
    <p:spTree>
      <p:nvGrpSpPr>
        <p:cNvPr id="1" name="Shape 73"/>
        <p:cNvGrpSpPr/>
        <p:nvPr/>
      </p:nvGrpSpPr>
      <p:grpSpPr>
        <a:xfrm>
          <a:off x="0" y="0"/>
          <a:ext cx="0" cy="0"/>
          <a:chOff x="0" y="0"/>
          <a:chExt cx="0" cy="0"/>
        </a:xfrm>
      </p:grpSpPr>
      <p:sp>
        <p:nvSpPr>
          <p:cNvPr id="74" name="Shape 74"/>
          <p:cNvSpPr/>
          <p:nvPr/>
        </p:nvSpPr>
        <p:spPr>
          <a:xfrm>
            <a:off x="0" y="4953000"/>
            <a:ext cx="12188824" cy="1904999"/>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5" name="Shape 75"/>
          <p:cNvSpPr/>
          <p:nvPr/>
        </p:nvSpPr>
        <p:spPr>
          <a:xfrm>
            <a:off x="15" y="4915076"/>
            <a:ext cx="12188824" cy="64008"/>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6" name="Shape 76"/>
          <p:cNvSpPr txBox="1">
            <a:spLocks noGrp="1"/>
          </p:cNvSpPr>
          <p:nvPr>
            <p:ph type="title"/>
          </p:nvPr>
        </p:nvSpPr>
        <p:spPr>
          <a:xfrm>
            <a:off x="1097279" y="5074919"/>
            <a:ext cx="10113264" cy="822960"/>
          </a:xfrm>
          <a:prstGeom prst="rect">
            <a:avLst/>
          </a:prstGeom>
          <a:noFill/>
          <a:ln>
            <a:noFill/>
          </a:ln>
        </p:spPr>
        <p:txBody>
          <a:bodyPr lIns="91425" tIns="91425" rIns="91425" bIns="91425" anchor="b" anchorCtr="0"/>
          <a:lstStyle>
            <a:lvl1pPr rtl="0">
              <a:spcBef>
                <a:spcPts val="0"/>
              </a:spcBef>
              <a:defRPr sz="3600" b="0">
                <a:solidFill>
                  <a:srgbClr val="FFFFFF"/>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7" name="Shape 77"/>
          <p:cNvSpPr>
            <a:spLocks noGrp="1"/>
          </p:cNvSpPr>
          <p:nvPr>
            <p:ph type="pic" idx="2"/>
          </p:nvPr>
        </p:nvSpPr>
        <p:spPr>
          <a:xfrm>
            <a:off x="15" y="0"/>
            <a:ext cx="12191984" cy="4915076"/>
          </a:xfrm>
          <a:prstGeom prst="rect">
            <a:avLst/>
          </a:prstGeom>
          <a:noFill/>
          <a:ln>
            <a:noFill/>
          </a:ln>
        </p:spPr>
      </p:sp>
      <p:sp>
        <p:nvSpPr>
          <p:cNvPr id="78" name="Shape 78"/>
          <p:cNvSpPr txBox="1">
            <a:spLocks noGrp="1"/>
          </p:cNvSpPr>
          <p:nvPr>
            <p:ph type="body" idx="1"/>
          </p:nvPr>
        </p:nvSpPr>
        <p:spPr>
          <a:xfrm>
            <a:off x="1097279" y="5907023"/>
            <a:ext cx="10113264" cy="594359"/>
          </a:xfrm>
          <a:prstGeom prst="rect">
            <a:avLst/>
          </a:prstGeom>
          <a:noFill/>
          <a:ln>
            <a:noFill/>
          </a:ln>
        </p:spPr>
        <p:txBody>
          <a:bodyPr lIns="91425" tIns="91425" rIns="91425" bIns="91425" anchor="t" anchorCtr="0"/>
          <a:lstStyle>
            <a:lvl1pPr marL="0" indent="0" rtl="0">
              <a:spcBef>
                <a:spcPts val="0"/>
              </a:spcBef>
              <a:spcAft>
                <a:spcPts val="600"/>
              </a:spcAft>
              <a:buClr>
                <a:srgbClr val="FFFFFF"/>
              </a:buClr>
              <a:buFont typeface="Calibri"/>
              <a:buNone/>
              <a:defRPr sz="1500">
                <a:solidFill>
                  <a:srgbClr val="FFFFFF"/>
                </a:solidFill>
              </a:defRPr>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79" name="Shape 79"/>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0" name="Shape 80"/>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1" name="Shape 81"/>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p:nvPr/>
        </p:nvSpPr>
        <p:spPr>
          <a:xfrm>
            <a:off x="0" y="6400800"/>
            <a:ext cx="12192000" cy="457200"/>
          </a:xfrm>
          <a:prstGeom prst="rect">
            <a:avLst/>
          </a:prstGeom>
          <a:solidFill>
            <a:schemeClr val="accent2"/>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 name="Shape 6"/>
          <p:cNvSpPr/>
          <p:nvPr/>
        </p:nvSpPr>
        <p:spPr>
          <a:xfrm>
            <a:off x="0" y="6334316"/>
            <a:ext cx="12192000" cy="65996"/>
          </a:xfrm>
          <a:prstGeom prst="rect">
            <a:avLst/>
          </a:prstGeom>
          <a:solidFill>
            <a:schemeClr val="accen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 name="Shape 7"/>
          <p:cNvSpPr txBox="1">
            <a:spLocks noGrp="1"/>
          </p:cNvSpPr>
          <p:nvPr>
            <p:ph type="title"/>
          </p:nvPr>
        </p:nvSpPr>
        <p:spPr>
          <a:xfrm>
            <a:off x="1097279" y="286603"/>
            <a:ext cx="10058398" cy="1450755"/>
          </a:xfrm>
          <a:prstGeom prst="rect">
            <a:avLst/>
          </a:prstGeom>
          <a:noFill/>
          <a:ln>
            <a:noFill/>
          </a:ln>
        </p:spPr>
        <p:txBody>
          <a:bodyPr lIns="91425" tIns="91425" rIns="91425" bIns="91425" anchor="b" anchorCtr="0"/>
          <a:lstStyle>
            <a:lvl1pPr marL="0" marR="0" indent="0" algn="l" rtl="0">
              <a:lnSpc>
                <a:spcPct val="85000"/>
              </a:lnSpc>
              <a:spcBef>
                <a:spcPts val="0"/>
              </a:spcBef>
              <a:spcAft>
                <a:spcPts val="0"/>
              </a:spcAft>
              <a:buClr>
                <a:srgbClr val="3F3F3F"/>
              </a:buClr>
              <a:buFont typeface="Calibri"/>
              <a:buNone/>
              <a:defRPr sz="4800" b="0" i="0" u="none" strike="noStrike" cap="none" baseline="0">
                <a:solidFill>
                  <a:srgbClr val="3F3F3F"/>
                </a:solidFill>
                <a:latin typeface="Calibri"/>
                <a:ea typeface="Calibri"/>
                <a:cs typeface="Calibri"/>
                <a:sym typeface="Calibri"/>
              </a:defRPr>
            </a:lvl1pPr>
            <a:lvl2pPr marL="0" marR="0" indent="0" algn="l" rtl="0">
              <a:spcBef>
                <a:spcPts val="0"/>
              </a:spcBef>
              <a:defRPr sz="1800" b="0" i="0" u="none" strike="noStrike" cap="none" baseline="0"/>
            </a:lvl2pPr>
            <a:lvl3pPr marL="0" marR="0" indent="0" algn="l" rtl="0">
              <a:spcBef>
                <a:spcPts val="0"/>
              </a:spcBef>
              <a:defRPr sz="1800" b="0" i="0" u="none" strike="noStrike" cap="none" baseline="0"/>
            </a:lvl3pPr>
            <a:lvl4pPr marL="0" marR="0" indent="0" algn="l" rtl="0">
              <a:spcBef>
                <a:spcPts val="0"/>
              </a:spcBef>
              <a:defRPr sz="1800" b="0" i="0" u="none" strike="noStrike" cap="none" baseline="0"/>
            </a:lvl4pPr>
            <a:lvl5pPr marL="0" marR="0" indent="0" algn="l" rtl="0">
              <a:spcBef>
                <a:spcPts val="0"/>
              </a:spcBef>
              <a:defRPr sz="1800" b="0" i="0" u="none" strike="noStrike" cap="none" baseline="0"/>
            </a:lvl5pPr>
            <a:lvl6pPr marL="0" marR="0" indent="0" algn="l" rtl="0">
              <a:spcBef>
                <a:spcPts val="0"/>
              </a:spcBef>
              <a:defRPr sz="1800" b="0" i="0" u="none" strike="noStrike" cap="none" baseline="0"/>
            </a:lvl6pPr>
            <a:lvl7pPr marL="0" marR="0" indent="0" algn="l" rtl="0">
              <a:spcBef>
                <a:spcPts val="0"/>
              </a:spcBef>
              <a:defRPr sz="1800" b="0" i="0" u="none" strike="noStrike" cap="none" baseline="0"/>
            </a:lvl7pPr>
            <a:lvl8pPr marL="0" marR="0" indent="0" algn="l" rtl="0">
              <a:spcBef>
                <a:spcPts val="0"/>
              </a:spcBef>
              <a:defRPr sz="1800" b="0" i="0" u="none" strike="noStrike" cap="none" baseline="0"/>
            </a:lvl8pPr>
            <a:lvl9pPr marL="0" marR="0" indent="0" algn="l" rtl="0">
              <a:spcBef>
                <a:spcPts val="0"/>
              </a:spcBef>
              <a:defRPr sz="1800" b="0" i="0" u="none" strike="noStrike" cap="none" baseline="0"/>
            </a:lvl9pPr>
          </a:lstStyle>
          <a:p>
            <a:endParaRPr/>
          </a:p>
        </p:txBody>
      </p:sp>
      <p:sp>
        <p:nvSpPr>
          <p:cNvPr id="8" name="Shape 8"/>
          <p:cNvSpPr txBox="1">
            <a:spLocks noGrp="1"/>
          </p:cNvSpPr>
          <p:nvPr>
            <p:ph type="body" idx="1"/>
          </p:nvPr>
        </p:nvSpPr>
        <p:spPr>
          <a:xfrm>
            <a:off x="1097279" y="1845733"/>
            <a:ext cx="10058398" cy="4023360"/>
          </a:xfrm>
          <a:prstGeom prst="rect">
            <a:avLst/>
          </a:prstGeom>
          <a:noFill/>
          <a:ln>
            <a:noFill/>
          </a:ln>
        </p:spPr>
        <p:txBody>
          <a:bodyPr lIns="91425" tIns="91425" rIns="91425" bIns="91425" anchor="t" anchorCtr="0"/>
          <a:lstStyle>
            <a:lvl1pPr marL="91440" marR="0" indent="162560" algn="l" rtl="0">
              <a:lnSpc>
                <a:spcPct val="90000"/>
              </a:lnSpc>
              <a:spcBef>
                <a:spcPts val="1200"/>
              </a:spcBef>
              <a:spcAft>
                <a:spcPts val="200"/>
              </a:spcAft>
              <a:buClr>
                <a:schemeClr val="accent1"/>
              </a:buClr>
              <a:buFont typeface="Calibri"/>
              <a:buChar char=" "/>
              <a:defRPr sz="2000" b="0" i="0" u="none" strike="noStrike" cap="none" baseline="0">
                <a:solidFill>
                  <a:srgbClr val="3F3F3F"/>
                </a:solidFill>
                <a:latin typeface="Calibri"/>
                <a:ea typeface="Calibri"/>
                <a:cs typeface="Calibri"/>
                <a:sym typeface="Calibri"/>
              </a:defRPr>
            </a:lvl1pPr>
            <a:lvl2pPr marL="384048" marR="0" indent="35052" algn="l" rtl="0">
              <a:lnSpc>
                <a:spcPct val="90000"/>
              </a:lnSpc>
              <a:spcBef>
                <a:spcPts val="200"/>
              </a:spcBef>
              <a:spcAft>
                <a:spcPts val="400"/>
              </a:spcAft>
              <a:buClr>
                <a:schemeClr val="accent1"/>
              </a:buClr>
              <a:buFont typeface="Calibri"/>
              <a:buChar char="◦"/>
              <a:defRPr sz="1800" b="0" i="0" u="none" strike="noStrike" cap="none" baseline="0">
                <a:solidFill>
                  <a:srgbClr val="3F3F3F"/>
                </a:solidFill>
                <a:latin typeface="Calibri"/>
                <a:ea typeface="Calibri"/>
                <a:cs typeface="Calibri"/>
                <a:sym typeface="Calibri"/>
              </a:defRPr>
            </a:lvl2pPr>
            <a:lvl3pPr marL="566928" marR="0" indent="-8127"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3pPr>
            <a:lvl4pPr marL="749808" marR="0" indent="-13208"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4pPr>
            <a:lvl5pPr marL="932688" marR="0" indent="-5588"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5pPr>
            <a:lvl6pPr marL="1100000" marR="0" indent="-58600"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6pPr>
            <a:lvl7pPr marL="1300000" marR="0" indent="-55400"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7pPr>
            <a:lvl8pPr marL="1500000" marR="0" indent="-52200"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8pPr>
            <a:lvl9pPr marL="1699999" marR="0" indent="-61698" algn="l" rtl="0">
              <a:lnSpc>
                <a:spcPct val="90000"/>
              </a:lnSpc>
              <a:spcBef>
                <a:spcPts val="200"/>
              </a:spcBef>
              <a:spcAft>
                <a:spcPts val="400"/>
              </a:spcAft>
              <a:buClr>
                <a:schemeClr val="accent1"/>
              </a:buClr>
              <a:buFont typeface="Calibri"/>
              <a:buChar char="◦"/>
              <a:defRPr sz="1400" b="0" i="0" u="none" strike="noStrike" cap="none" baseline="0">
                <a:solidFill>
                  <a:srgbClr val="3F3F3F"/>
                </a:solidFill>
                <a:latin typeface="Calibri"/>
                <a:ea typeface="Calibri"/>
                <a:cs typeface="Calibri"/>
                <a:sym typeface="Calibri"/>
              </a:defRPr>
            </a:lvl9pPr>
          </a:lstStyle>
          <a:p>
            <a:endParaRPr/>
          </a:p>
        </p:txBody>
      </p:sp>
      <p:sp>
        <p:nvSpPr>
          <p:cNvPr id="9" name="Shape 9"/>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10" name="Shape 10"/>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FFFFFF"/>
              </a:buClr>
              <a:buFont typeface="Calibri"/>
              <a:buNone/>
              <a:defRPr sz="900" b="0" i="0" u="none" strike="noStrike" cap="none" baseline="0">
                <a:solidFill>
                  <a:srgbClr val="FFFFFF"/>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Pr>
              <a:pPr marL="0" marR="0" lvl="0" indent="0" algn="r" rtl="0">
                <a:lnSpc>
                  <a:spcPct val="100000"/>
                </a:lnSpc>
                <a:spcBef>
                  <a:spcPts val="0"/>
                </a:spcBef>
                <a:spcAft>
                  <a:spcPts val="0"/>
                </a:spcAft>
                <a:buClr>
                  <a:srgbClr val="FFFFFF"/>
                </a:buClr>
                <a:buSzPct val="25000"/>
                <a:buFont typeface="Calibri"/>
                <a:buNone/>
              </a:pPr>
              <a:t>&lt;#&gt;</a:t>
            </a:fld>
            <a:endParaRPr lang="en-US" sz="1050" b="0" i="0" u="none" strike="noStrike" cap="none" baseline="0">
              <a:solidFill>
                <a:srgbClr val="FFFFFF"/>
              </a:solidFill>
              <a:latin typeface="Calibri"/>
              <a:ea typeface="Calibri"/>
              <a:cs typeface="Calibri"/>
              <a:sym typeface="Calibri"/>
            </a:endParaRPr>
          </a:p>
        </p:txBody>
      </p:sp>
      <p:cxnSp>
        <p:nvCxnSpPr>
          <p:cNvPr id="12" name="Shape 12"/>
          <p:cNvCxnSpPr/>
          <p:nvPr/>
        </p:nvCxnSpPr>
        <p:spPr>
          <a:xfrm>
            <a:off x="1193532" y="1737843"/>
            <a:ext cx="9966959" cy="0"/>
          </a:xfrm>
          <a:prstGeom prst="straightConnector1">
            <a:avLst/>
          </a:prstGeom>
          <a:noFill/>
          <a:ln w="9525" cap="flat" cmpd="sng">
            <a:solidFill>
              <a:srgbClr val="7F7F7F"/>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agarisugi.net/dailyrap/post-1971/" TargetMode="External"/><Relationship Id="rId7" Type="http://schemas.openxmlformats.org/officeDocument/2006/relationships/hyperlink" Target="http://www.dentsu.co.jp/sip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akagi.com/brand/garigarikun/index.html" TargetMode="External"/><Relationship Id="rId5" Type="http://schemas.openxmlformats.org/officeDocument/2006/relationships/hyperlink" Target="http://colormerad.info" TargetMode="External"/><Relationship Id="rId4" Type="http://schemas.openxmlformats.org/officeDocument/2006/relationships/hyperlink" Target="http://www.nri.com/jp/event/mediaforum/2011/pdf/forum162.pd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www.magarisugi.net/dailyrap/post-197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1097279" y="1185332"/>
            <a:ext cx="10058398" cy="3139777"/>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spcAft>
                <a:spcPts val="0"/>
              </a:spcAft>
              <a:buClr>
                <a:srgbClr val="262626"/>
              </a:buClr>
              <a:buSzPct val="25000"/>
              <a:buFont typeface="Calibri"/>
              <a:buNone/>
            </a:pPr>
            <a:r>
              <a:rPr lang="en-US" sz="7200" b="0" i="0" u="none" strike="noStrike" cap="none" baseline="0" dirty="0">
                <a:solidFill>
                  <a:srgbClr val="262626"/>
                </a:solidFill>
                <a:latin typeface="Calibri"/>
                <a:ea typeface="Calibri"/>
                <a:cs typeface="Calibri"/>
                <a:sym typeface="Calibri"/>
              </a:rPr>
              <a:t/>
            </a:r>
            <a:br>
              <a:rPr lang="en-US" sz="7200" b="0" i="0" u="none" strike="noStrike" cap="none" baseline="0" dirty="0">
                <a:solidFill>
                  <a:srgbClr val="262626"/>
                </a:solidFill>
                <a:latin typeface="Calibri"/>
                <a:ea typeface="Calibri"/>
                <a:cs typeface="Calibri"/>
                <a:sym typeface="Calibri"/>
              </a:rPr>
            </a:br>
            <a:r>
              <a:rPr lang="en-US" sz="7200" b="0" i="0" u="none" strike="noStrike" cap="none" baseline="0" dirty="0">
                <a:solidFill>
                  <a:srgbClr val="262626"/>
                </a:solidFill>
                <a:latin typeface="Calibri"/>
                <a:ea typeface="Calibri"/>
                <a:cs typeface="Calibri"/>
                <a:sym typeface="Calibri"/>
              </a:rPr>
              <a:t/>
            </a:r>
            <a:br>
              <a:rPr lang="en-US" sz="7200" b="0" i="0" u="none" strike="noStrike" cap="none" baseline="0" dirty="0">
                <a:solidFill>
                  <a:srgbClr val="262626"/>
                </a:solidFill>
                <a:latin typeface="Calibri"/>
                <a:ea typeface="Calibri"/>
                <a:cs typeface="Calibri"/>
                <a:sym typeface="Calibri"/>
              </a:rPr>
            </a:br>
            <a:r>
              <a:rPr lang="en-US" sz="7200" b="0" i="0" u="none" strike="noStrike" cap="none" baseline="0" dirty="0">
                <a:solidFill>
                  <a:srgbClr val="262626"/>
                </a:solidFill>
                <a:latin typeface="Calibri"/>
                <a:ea typeface="Calibri"/>
                <a:cs typeface="Calibri"/>
                <a:sym typeface="Calibri"/>
              </a:rPr>
              <a:t/>
            </a:r>
            <a:br>
              <a:rPr lang="en-US" sz="7200" b="0" i="0" u="none" strike="noStrike" cap="none" baseline="0" dirty="0">
                <a:solidFill>
                  <a:srgbClr val="262626"/>
                </a:solidFill>
                <a:latin typeface="Calibri"/>
                <a:ea typeface="Calibri"/>
                <a:cs typeface="Calibri"/>
                <a:sym typeface="Calibri"/>
              </a:rPr>
            </a:br>
            <a:r>
              <a:rPr lang="en-US" sz="7200" b="0" i="0" u="none" strike="noStrike" cap="none" baseline="0" dirty="0">
                <a:solidFill>
                  <a:srgbClr val="262626"/>
                </a:solidFill>
                <a:latin typeface="Calibri"/>
                <a:ea typeface="Calibri"/>
                <a:cs typeface="Calibri"/>
                <a:sym typeface="Calibri"/>
              </a:rPr>
              <a:t/>
            </a:r>
            <a:br>
              <a:rPr lang="en-US" sz="7200" b="0" i="0" u="none" strike="noStrike" cap="none" baseline="0" dirty="0">
                <a:solidFill>
                  <a:srgbClr val="262626"/>
                </a:solidFill>
                <a:latin typeface="Calibri"/>
                <a:ea typeface="Calibri"/>
                <a:cs typeface="Calibri"/>
                <a:sym typeface="Calibri"/>
              </a:rPr>
            </a:br>
            <a:r>
              <a:rPr lang="en-US" sz="7200" b="0" i="0" u="none" strike="noStrike" cap="none" baseline="0" dirty="0" smtClean="0">
                <a:solidFill>
                  <a:srgbClr val="262626"/>
                </a:solidFill>
                <a:latin typeface="Calibri"/>
                <a:ea typeface="Calibri"/>
                <a:cs typeface="Calibri"/>
                <a:sym typeface="Calibri"/>
              </a:rPr>
              <a:t/>
            </a:r>
            <a:br>
              <a:rPr lang="en-US" sz="7200" b="0" i="0" u="none" strike="noStrike" cap="none" baseline="0" dirty="0" smtClean="0">
                <a:solidFill>
                  <a:srgbClr val="262626"/>
                </a:solidFill>
                <a:latin typeface="Calibri"/>
                <a:ea typeface="Calibri"/>
                <a:cs typeface="Calibri"/>
                <a:sym typeface="Calibri"/>
              </a:rPr>
            </a:br>
            <a:r>
              <a:rPr lang="en-US" sz="7200" dirty="0"/>
              <a:t/>
            </a:r>
            <a:br>
              <a:rPr lang="en-US" sz="7200" dirty="0"/>
            </a:br>
            <a:r>
              <a:rPr lang="en-US" sz="7200" dirty="0" smtClean="0"/>
              <a:t/>
            </a:r>
            <a:br>
              <a:rPr lang="en-US" sz="7200" dirty="0" smtClean="0"/>
            </a:br>
            <a:r>
              <a:rPr lang="ja-JP" altLang="en-US" sz="6600" dirty="0" smtClean="0"/>
              <a:t>他者からのレスポンス</a:t>
            </a:r>
            <a:r>
              <a:rPr lang="en-US" sz="6600" b="0" i="0" u="none" strike="noStrike" cap="none" baseline="0" dirty="0" smtClean="0">
                <a:solidFill>
                  <a:srgbClr val="262626"/>
                </a:solidFill>
                <a:sym typeface="Calibri"/>
              </a:rPr>
              <a:t>が</a:t>
            </a:r>
            <a:r>
              <a:rPr lang="en-US" sz="6600" b="0" i="0" u="none" strike="noStrike" cap="none" baseline="0" dirty="0">
                <a:solidFill>
                  <a:srgbClr val="262626"/>
                </a:solidFill>
                <a:sym typeface="Calibri"/>
              </a:rPr>
              <a:t>満足度にもたら</a:t>
            </a:r>
            <a:r>
              <a:rPr lang="en-US" sz="6600" b="0" i="0" u="none" strike="noStrike" cap="none" baseline="0" dirty="0" smtClean="0">
                <a:solidFill>
                  <a:srgbClr val="262626"/>
                </a:solidFill>
                <a:sym typeface="Calibri"/>
              </a:rPr>
              <a:t>す</a:t>
            </a:r>
            <a:r>
              <a:rPr lang="ja-JP" altLang="en-US" sz="6600" b="0" i="0" u="none" strike="noStrike" cap="none" baseline="0" dirty="0" smtClean="0">
                <a:solidFill>
                  <a:srgbClr val="262626"/>
                </a:solidFill>
                <a:sym typeface="Calibri"/>
              </a:rPr>
              <a:t>影響</a:t>
            </a:r>
            <a:endParaRPr lang="en-US" sz="6600" b="0" i="0" u="none" strike="noStrike" cap="none" baseline="0" dirty="0">
              <a:solidFill>
                <a:srgbClr val="262626"/>
              </a:solidFill>
              <a:sym typeface="Calibri"/>
            </a:endParaRPr>
          </a:p>
        </p:txBody>
      </p:sp>
      <p:sp>
        <p:nvSpPr>
          <p:cNvPr id="98" name="Shape 98"/>
          <p:cNvSpPr txBox="1">
            <a:spLocks noGrp="1"/>
          </p:cNvSpPr>
          <p:nvPr>
            <p:ph type="subTitle" idx="1"/>
          </p:nvPr>
        </p:nvSpPr>
        <p:spPr>
          <a:xfrm>
            <a:off x="1100050" y="4455619"/>
            <a:ext cx="10058398" cy="11430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200"/>
              </a:spcAft>
              <a:buClr>
                <a:schemeClr val="accent1"/>
              </a:buClr>
              <a:buSzPct val="25000"/>
              <a:buFont typeface="Calibri"/>
              <a:buNone/>
            </a:pPr>
            <a:r>
              <a:rPr lang="en-US" sz="2400" b="0" i="0" u="none" strike="noStrike" cap="none" baseline="0" dirty="0">
                <a:solidFill>
                  <a:schemeClr val="dk2"/>
                </a:solidFill>
                <a:latin typeface="Calibri"/>
                <a:ea typeface="Calibri"/>
                <a:cs typeface="Calibri"/>
                <a:sym typeface="Calibri"/>
              </a:rPr>
              <a:t>3班　</a:t>
            </a:r>
            <a:r>
              <a:rPr lang="en-US" sz="2400" b="0" i="0" u="none" strike="noStrike" cap="none" baseline="0" dirty="0" err="1">
                <a:solidFill>
                  <a:schemeClr val="dk2"/>
                </a:solidFill>
                <a:latin typeface="Calibri"/>
                <a:ea typeface="Calibri"/>
                <a:cs typeface="Calibri"/>
                <a:sym typeface="Calibri"/>
              </a:rPr>
              <a:t>上坂</a:t>
            </a:r>
            <a:r>
              <a:rPr lang="en-US" sz="2400" b="0" i="0" u="none" strike="noStrike" cap="none" baseline="0" dirty="0">
                <a:solidFill>
                  <a:schemeClr val="dk2"/>
                </a:solidFill>
                <a:latin typeface="Calibri"/>
                <a:ea typeface="Calibri"/>
                <a:cs typeface="Calibri"/>
                <a:sym typeface="Calibri"/>
              </a:rPr>
              <a:t>　</a:t>
            </a:r>
            <a:r>
              <a:rPr lang="en-US" sz="2400" b="0" i="0" u="none" strike="noStrike" cap="none" baseline="0">
                <a:solidFill>
                  <a:schemeClr val="dk2"/>
                </a:solidFill>
                <a:latin typeface="Calibri"/>
                <a:ea typeface="Calibri"/>
                <a:cs typeface="Calibri"/>
                <a:sym typeface="Calibri"/>
              </a:rPr>
              <a:t>田端</a:t>
            </a:r>
            <a:r>
              <a:rPr lang="en-US" sz="2400" b="0" i="0" u="none" strike="noStrike" cap="none" baseline="0" dirty="0">
                <a:solidFill>
                  <a:schemeClr val="dk2"/>
                </a:solidFill>
                <a:latin typeface="Calibri"/>
                <a:ea typeface="Calibri"/>
                <a:cs typeface="Calibri"/>
                <a:sym typeface="Calibri"/>
              </a:rPr>
              <a:t>　</a:t>
            </a:r>
            <a:r>
              <a:rPr lang="en-US" sz="2400" b="0" i="0" u="none" strike="noStrike" cap="none" baseline="0" dirty="0" err="1">
                <a:solidFill>
                  <a:schemeClr val="dk2"/>
                </a:solidFill>
                <a:latin typeface="Calibri"/>
                <a:ea typeface="Calibri"/>
                <a:cs typeface="Calibri"/>
                <a:sym typeface="Calibri"/>
              </a:rPr>
              <a:t>土谷</a:t>
            </a:r>
            <a:r>
              <a:rPr lang="en-US" sz="2400" b="0" i="0" u="none" strike="noStrike" cap="none" baseline="0" dirty="0">
                <a:solidFill>
                  <a:schemeClr val="dk2"/>
                </a:solidFill>
                <a:latin typeface="Calibri"/>
                <a:ea typeface="Calibri"/>
                <a:cs typeface="Calibri"/>
                <a:sym typeface="Calibri"/>
              </a:rPr>
              <a:t>　</a:t>
            </a:r>
            <a:r>
              <a:rPr lang="en-US" sz="2400" b="0" i="0" u="none" strike="noStrike" cap="none" baseline="0" dirty="0" err="1">
                <a:solidFill>
                  <a:schemeClr val="dk2"/>
                </a:solidFill>
                <a:latin typeface="Calibri"/>
                <a:ea typeface="Calibri"/>
                <a:cs typeface="Calibri"/>
                <a:sym typeface="Calibri"/>
              </a:rPr>
              <a:t>藤田</a:t>
            </a:r>
            <a:r>
              <a:rPr lang="en-US" sz="2400" b="0" i="0" u="none" strike="noStrike" cap="none" baseline="0" dirty="0">
                <a:solidFill>
                  <a:schemeClr val="dk2"/>
                </a:solidFill>
                <a:latin typeface="Calibri"/>
                <a:ea typeface="Calibri"/>
                <a:cs typeface="Calibri"/>
                <a:sym typeface="Calibri"/>
              </a:rPr>
              <a:t>　</a:t>
            </a:r>
            <a:r>
              <a:rPr lang="en-US" sz="2400" b="0" i="0" u="none" strike="noStrike" cap="none" baseline="0" dirty="0" err="1">
                <a:solidFill>
                  <a:schemeClr val="dk2"/>
                </a:solidFill>
                <a:latin typeface="Calibri"/>
                <a:ea typeface="Calibri"/>
                <a:cs typeface="Calibri"/>
                <a:sym typeface="Calibri"/>
              </a:rPr>
              <a:t>柳原</a:t>
            </a:r>
            <a:endParaRPr lang="en-US" sz="2400" b="0" i="0" u="none" strike="noStrike" cap="none" baseline="0" dirty="0">
              <a:solidFill>
                <a:schemeClr val="dk2"/>
              </a:solidFill>
              <a:latin typeface="Calibri"/>
              <a:ea typeface="Calibri"/>
              <a:cs typeface="Calibri"/>
              <a:sym typeface="Calibri"/>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1097279" y="286603"/>
            <a:ext cx="10058399" cy="1450799"/>
          </a:xfrm>
          <a:prstGeom prst="rect">
            <a:avLst/>
          </a:prstGeom>
        </p:spPr>
        <p:txBody>
          <a:bodyPr lIns="91425" tIns="91425" rIns="91425" bIns="91425" anchor="b" anchorCtr="0">
            <a:noAutofit/>
          </a:bodyPr>
          <a:lstStyle/>
          <a:p>
            <a:pPr>
              <a:spcBef>
                <a:spcPts val="0"/>
              </a:spcBef>
              <a:buNone/>
            </a:pPr>
            <a:r>
              <a:rPr lang="en-US"/>
              <a:t>口コミとネタ的消費</a:t>
            </a:r>
          </a:p>
        </p:txBody>
      </p:sp>
      <p:sp>
        <p:nvSpPr>
          <p:cNvPr id="171" name="Shape 171"/>
          <p:cNvSpPr txBox="1">
            <a:spLocks noGrp="1"/>
          </p:cNvSpPr>
          <p:nvPr>
            <p:ph type="body" idx="1"/>
          </p:nvPr>
        </p:nvSpPr>
        <p:spPr>
          <a:xfrm>
            <a:off x="1097275" y="2020113"/>
            <a:ext cx="10058399" cy="3775499"/>
          </a:xfrm>
          <a:prstGeom prst="rect">
            <a:avLst/>
          </a:prstGeom>
        </p:spPr>
        <p:txBody>
          <a:bodyPr lIns="91425" tIns="91425" rIns="91425" bIns="91425" anchor="t" anchorCtr="0">
            <a:noAutofit/>
          </a:bodyPr>
          <a:lstStyle/>
          <a:p>
            <a:pPr marL="0" indent="0" rtl="0">
              <a:spcBef>
                <a:spcPts val="0"/>
              </a:spcBef>
              <a:buNone/>
            </a:pPr>
            <a:r>
              <a:rPr lang="en-US" sz="3000" dirty="0" err="1"/>
              <a:t>SIPSモデル</a:t>
            </a:r>
            <a:endParaRPr lang="en-US" sz="3000" dirty="0"/>
          </a:p>
          <a:p>
            <a:pPr marL="0" indent="0" rtl="0">
              <a:spcBef>
                <a:spcPts val="0"/>
              </a:spcBef>
              <a:buNone/>
            </a:pPr>
            <a:endParaRPr dirty="0"/>
          </a:p>
          <a:p>
            <a:pPr marL="0" indent="0" rtl="0">
              <a:spcBef>
                <a:spcPts val="0"/>
              </a:spcBef>
              <a:buNone/>
            </a:pPr>
            <a:endParaRPr dirty="0"/>
          </a:p>
          <a:p>
            <a:pPr marL="0" indent="0" rtl="0">
              <a:spcBef>
                <a:spcPts val="0"/>
              </a:spcBef>
              <a:buNone/>
            </a:pPr>
            <a:endParaRPr lang="en-US" dirty="0" smtClean="0"/>
          </a:p>
          <a:p>
            <a:pPr marL="0" indent="0" rtl="0">
              <a:spcBef>
                <a:spcPts val="0"/>
              </a:spcBef>
              <a:buNone/>
            </a:pPr>
            <a:r>
              <a:rPr lang="en-US" dirty="0" err="1" smtClean="0"/>
              <a:t>共</a:t>
            </a:r>
            <a:r>
              <a:rPr lang="en-US" dirty="0" err="1"/>
              <a:t>感（Sympathize</a:t>
            </a:r>
            <a:r>
              <a:rPr lang="en-US" dirty="0"/>
              <a:t>) → 確認(Identify) → 参加(Participate) → 共有・拡散(</a:t>
            </a:r>
            <a:r>
              <a:rPr lang="en-US" dirty="0" err="1"/>
              <a:t>Share&amp;Spread</a:t>
            </a:r>
            <a:r>
              <a:rPr lang="en-US" dirty="0"/>
              <a:t>)</a:t>
            </a:r>
          </a:p>
          <a:p>
            <a:pPr marL="0" indent="0" rtl="0">
              <a:spcBef>
                <a:spcPts val="0"/>
              </a:spcBef>
              <a:buNone/>
            </a:pPr>
            <a:endParaRPr dirty="0"/>
          </a:p>
          <a:p>
            <a:pPr marL="0" indent="0" rtl="0">
              <a:spcBef>
                <a:spcPts val="0"/>
              </a:spcBef>
              <a:buNone/>
            </a:pPr>
            <a:r>
              <a:rPr lang="en-US" dirty="0"/>
              <a:t>映画の実験のように、同時に経験をしていなくても</a:t>
            </a:r>
          </a:p>
          <a:p>
            <a:pPr marL="0" indent="0" rtl="0">
              <a:spcBef>
                <a:spcPts val="0"/>
              </a:spcBef>
              <a:buNone/>
            </a:pPr>
            <a:r>
              <a:rPr lang="en-US" dirty="0"/>
              <a:t>自分の商品・サービスに対する評価は他者に共感されることで伝わるというモデル</a:t>
            </a:r>
          </a:p>
          <a:p>
            <a:pPr marL="0" indent="0" rtl="0">
              <a:spcBef>
                <a:spcPts val="0"/>
              </a:spcBef>
              <a:buNone/>
            </a:pPr>
            <a:r>
              <a:rPr lang="en-US" dirty="0"/>
              <a:t>共感を情報発信者に伝える方法＝いいね等レスポンスにあたる</a:t>
            </a:r>
          </a:p>
        </p:txBody>
      </p:sp>
      <p:sp>
        <p:nvSpPr>
          <p:cNvPr id="172" name="Shape 172"/>
          <p:cNvSpPr/>
          <p:nvPr/>
        </p:nvSpPr>
        <p:spPr>
          <a:xfrm>
            <a:off x="1794850" y="2839650"/>
            <a:ext cx="616200" cy="616200"/>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dirty="0"/>
              <a:t> </a:t>
            </a:r>
            <a:r>
              <a:rPr lang="en-US" sz="1800" dirty="0"/>
              <a:t>S</a:t>
            </a:r>
          </a:p>
        </p:txBody>
      </p:sp>
      <p:sp>
        <p:nvSpPr>
          <p:cNvPr id="173" name="Shape 173"/>
          <p:cNvSpPr/>
          <p:nvPr/>
        </p:nvSpPr>
        <p:spPr>
          <a:xfrm>
            <a:off x="3938000" y="2772675"/>
            <a:ext cx="616200" cy="616200"/>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a:t>  </a:t>
            </a:r>
            <a:r>
              <a:rPr lang="en-US" sz="1800"/>
              <a:t>I</a:t>
            </a:r>
          </a:p>
        </p:txBody>
      </p:sp>
      <p:sp>
        <p:nvSpPr>
          <p:cNvPr id="174" name="Shape 174"/>
          <p:cNvSpPr/>
          <p:nvPr/>
        </p:nvSpPr>
        <p:spPr>
          <a:xfrm>
            <a:off x="6362450" y="2772675"/>
            <a:ext cx="616200" cy="616200"/>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a:t> </a:t>
            </a:r>
            <a:r>
              <a:rPr lang="en-US" sz="1800"/>
              <a:t>P</a:t>
            </a:r>
          </a:p>
        </p:txBody>
      </p:sp>
      <p:sp>
        <p:nvSpPr>
          <p:cNvPr id="175" name="Shape 175"/>
          <p:cNvSpPr/>
          <p:nvPr/>
        </p:nvSpPr>
        <p:spPr>
          <a:xfrm>
            <a:off x="9094900" y="2772675"/>
            <a:ext cx="616200" cy="616200"/>
          </a:xfrm>
          <a:prstGeom prst="ellipse">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a:t> </a:t>
            </a:r>
            <a:r>
              <a:rPr lang="en-US" sz="1800"/>
              <a:t>S</a:t>
            </a:r>
          </a:p>
        </p:txBody>
      </p:sp>
      <p:cxnSp>
        <p:nvCxnSpPr>
          <p:cNvPr id="176" name="Shape 176"/>
          <p:cNvCxnSpPr/>
          <p:nvPr/>
        </p:nvCxnSpPr>
        <p:spPr>
          <a:xfrm>
            <a:off x="2839650" y="3080750"/>
            <a:ext cx="495599" cy="0"/>
          </a:xfrm>
          <a:prstGeom prst="straightConnector1">
            <a:avLst/>
          </a:prstGeom>
          <a:noFill/>
          <a:ln w="28575" cap="flat" cmpd="sng">
            <a:solidFill>
              <a:schemeClr val="dk2"/>
            </a:solidFill>
            <a:prstDash val="solid"/>
            <a:round/>
            <a:headEnd type="none" w="lg" len="lg"/>
            <a:tailEnd type="triangle" w="lg" len="lg"/>
          </a:ln>
        </p:spPr>
      </p:cxnSp>
      <p:cxnSp>
        <p:nvCxnSpPr>
          <p:cNvPr id="177" name="Shape 177"/>
          <p:cNvCxnSpPr/>
          <p:nvPr/>
        </p:nvCxnSpPr>
        <p:spPr>
          <a:xfrm>
            <a:off x="5177075" y="3080775"/>
            <a:ext cx="562500" cy="0"/>
          </a:xfrm>
          <a:prstGeom prst="straightConnector1">
            <a:avLst/>
          </a:prstGeom>
          <a:noFill/>
          <a:ln w="28575" cap="flat" cmpd="sng">
            <a:solidFill>
              <a:schemeClr val="dk2"/>
            </a:solidFill>
            <a:prstDash val="solid"/>
            <a:round/>
            <a:headEnd type="none" w="lg" len="lg"/>
            <a:tailEnd type="triangle" w="lg" len="lg"/>
          </a:ln>
        </p:spPr>
      </p:cxnSp>
      <p:cxnSp>
        <p:nvCxnSpPr>
          <p:cNvPr id="178" name="Shape 178"/>
          <p:cNvCxnSpPr/>
          <p:nvPr/>
        </p:nvCxnSpPr>
        <p:spPr>
          <a:xfrm rot="10800000" flipH="1">
            <a:off x="7728675" y="3074025"/>
            <a:ext cx="616200" cy="13499"/>
          </a:xfrm>
          <a:prstGeom prst="straightConnector1">
            <a:avLst/>
          </a:prstGeom>
          <a:noFill/>
          <a:ln w="28575" cap="flat" cmpd="sng">
            <a:solidFill>
              <a:schemeClr val="dk2"/>
            </a:solidFill>
            <a:prstDash val="solid"/>
            <a:round/>
            <a:headEnd type="none" w="lg" len="lg"/>
            <a:tailEnd type="triangle" w="lg" len="lg"/>
          </a:ln>
        </p:spPr>
      </p:cxn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問題意識</a:t>
            </a:r>
          </a:p>
        </p:txBody>
      </p:sp>
      <p:sp>
        <p:nvSpPr>
          <p:cNvPr id="184" name="Shape 184"/>
          <p:cNvSpPr txBox="1">
            <a:spLocks noGrp="1"/>
          </p:cNvSpPr>
          <p:nvPr>
            <p:ph type="body" idx="1"/>
          </p:nvPr>
        </p:nvSpPr>
        <p:spPr>
          <a:xfrm>
            <a:off x="1066804" y="2004759"/>
            <a:ext cx="10058399" cy="4023299"/>
          </a:xfrm>
          <a:prstGeom prst="rect">
            <a:avLst/>
          </a:prstGeom>
          <a:noFill/>
          <a:ln>
            <a:noFill/>
          </a:ln>
        </p:spPr>
        <p:txBody>
          <a:bodyPr lIns="91425" tIns="91425" rIns="91425" bIns="91425" anchor="t" anchorCtr="0">
            <a:noAutofit/>
          </a:bodyPr>
          <a:lstStyle/>
          <a:p>
            <a:pPr marL="0" marR="0" lvl="0" indent="0" algn="l" rtl="0">
              <a:lnSpc>
                <a:spcPct val="90000"/>
              </a:lnSpc>
              <a:spcBef>
                <a:spcPts val="200"/>
              </a:spcBef>
              <a:spcAft>
                <a:spcPts val="0"/>
              </a:spcAft>
              <a:buClr>
                <a:schemeClr val="accent1"/>
              </a:buClr>
              <a:buSzPct val="25000"/>
              <a:buFont typeface="Calibri"/>
              <a:buNone/>
            </a:pPr>
            <a:r>
              <a:rPr lang="en-US" sz="3000"/>
              <a:t>SNSの発達により、発信者は受信者の評価に影響を与え、受信者はそれに対して反応を返す関係が成り立っている</a:t>
            </a:r>
          </a:p>
          <a:p>
            <a:pPr marL="91440" marR="0" lvl="0" indent="35560" algn="l" rtl="0">
              <a:lnSpc>
                <a:spcPct val="90000"/>
              </a:lnSpc>
              <a:spcBef>
                <a:spcPts val="200"/>
              </a:spcBef>
              <a:spcAft>
                <a:spcPts val="0"/>
              </a:spcAft>
              <a:buClr>
                <a:schemeClr val="accent1"/>
              </a:buClr>
              <a:buFont typeface="Calibri"/>
              <a:buNone/>
            </a:pPr>
            <a:endParaRPr sz="3000"/>
          </a:p>
          <a:p>
            <a:pPr marL="91440" marR="0" lvl="0" indent="35560" algn="l" rtl="0">
              <a:lnSpc>
                <a:spcPct val="90000"/>
              </a:lnSpc>
              <a:spcBef>
                <a:spcPts val="200"/>
              </a:spcBef>
              <a:spcAft>
                <a:spcPts val="0"/>
              </a:spcAft>
              <a:buClr>
                <a:schemeClr val="accent1"/>
              </a:buClr>
              <a:buFont typeface="Calibri"/>
              <a:buNone/>
            </a:pPr>
            <a:endParaRPr sz="3000" b="0" i="0" u="none" strike="noStrike" cap="none" baseline="0">
              <a:solidFill>
                <a:srgbClr val="3F3F3F"/>
              </a:solidFill>
              <a:latin typeface="Calibri"/>
              <a:ea typeface="Calibri"/>
              <a:cs typeface="Calibri"/>
              <a:sym typeface="Calibri"/>
            </a:endParaRPr>
          </a:p>
          <a:p>
            <a:pPr marL="91440" marR="0" lvl="0" indent="35560" algn="l" rtl="0">
              <a:lnSpc>
                <a:spcPct val="90000"/>
              </a:lnSpc>
              <a:spcBef>
                <a:spcPts val="200"/>
              </a:spcBef>
              <a:spcAft>
                <a:spcPts val="0"/>
              </a:spcAft>
              <a:buClr>
                <a:schemeClr val="accent1"/>
              </a:buClr>
              <a:buSzPct val="25000"/>
              <a:buFont typeface="Calibri"/>
              <a:buNone/>
            </a:pPr>
            <a:r>
              <a:rPr lang="en-US" sz="3000" b="0" i="0" u="none" strike="noStrike" cap="none" baseline="0">
                <a:solidFill>
                  <a:srgbClr val="3F3F3F"/>
                </a:solidFill>
                <a:latin typeface="Calibri"/>
                <a:ea typeface="Calibri"/>
                <a:cs typeface="Calibri"/>
                <a:sym typeface="Calibri"/>
              </a:rPr>
              <a:t>→ネタ的消費をした投稿への反応(いいねボタン等)に影響されて消費者の満足度も高まるのではないか</a:t>
            </a:r>
          </a:p>
          <a:p>
            <a:pPr marL="91440" marR="0" lvl="0" indent="35560" algn="l" rtl="0">
              <a:lnSpc>
                <a:spcPct val="90000"/>
              </a:lnSpc>
              <a:spcBef>
                <a:spcPts val="200"/>
              </a:spcBef>
              <a:spcAft>
                <a:spcPts val="200"/>
              </a:spcAft>
              <a:buClr>
                <a:schemeClr val="accent1"/>
              </a:buClr>
              <a:buFont typeface="Calibri"/>
              <a:buNone/>
            </a:pPr>
            <a:endParaRPr sz="3000" b="0" i="0" u="none" strike="noStrike" cap="none" baseline="0">
              <a:solidFill>
                <a:srgbClr val="3F3F3F"/>
              </a:solidFill>
              <a:latin typeface="Calibri"/>
              <a:ea typeface="Calibri"/>
              <a:cs typeface="Calibri"/>
              <a:sym typeface="Calibri"/>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1097279" y="286603"/>
            <a:ext cx="10058399" cy="1450799"/>
          </a:xfrm>
          <a:prstGeom prst="rect">
            <a:avLst/>
          </a:prstGeom>
        </p:spPr>
        <p:txBody>
          <a:bodyPr lIns="91425" tIns="91425" rIns="91425" bIns="91425" anchor="b" anchorCtr="0">
            <a:noAutofit/>
          </a:bodyPr>
          <a:lstStyle/>
          <a:p>
            <a:pPr>
              <a:spcBef>
                <a:spcPts val="0"/>
              </a:spcBef>
              <a:buNone/>
            </a:pPr>
            <a:r>
              <a:rPr lang="en-US"/>
              <a:t>研究目的</a:t>
            </a:r>
          </a:p>
        </p:txBody>
      </p:sp>
      <p:sp>
        <p:nvSpPr>
          <p:cNvPr id="190" name="Shape 190"/>
          <p:cNvSpPr txBox="1">
            <a:spLocks noGrp="1"/>
          </p:cNvSpPr>
          <p:nvPr>
            <p:ph type="body" idx="1"/>
          </p:nvPr>
        </p:nvSpPr>
        <p:spPr>
          <a:xfrm>
            <a:off x="1097279" y="1845733"/>
            <a:ext cx="10058399" cy="4023299"/>
          </a:xfrm>
          <a:prstGeom prst="rect">
            <a:avLst/>
          </a:prstGeom>
        </p:spPr>
        <p:txBody>
          <a:bodyPr lIns="91425" tIns="91425" rIns="91425" bIns="91425" anchor="t" anchorCtr="0">
            <a:noAutofit/>
          </a:bodyPr>
          <a:lstStyle/>
          <a:p>
            <a:pPr rtl="0">
              <a:spcBef>
                <a:spcPts val="0"/>
              </a:spcBef>
              <a:buNone/>
            </a:pPr>
            <a:endParaRPr sz="3600"/>
          </a:p>
          <a:p>
            <a:pPr rtl="0">
              <a:spcBef>
                <a:spcPts val="0"/>
              </a:spcBef>
              <a:buNone/>
            </a:pPr>
            <a:r>
              <a:rPr lang="en-US" sz="3600"/>
              <a:t>ネタ的消費をする人の「いいね」ボタンによる</a:t>
            </a:r>
          </a:p>
          <a:p>
            <a:pPr>
              <a:spcBef>
                <a:spcPts val="0"/>
              </a:spcBef>
              <a:buNone/>
            </a:pPr>
            <a:r>
              <a:rPr lang="en-US" sz="3600"/>
              <a:t>消費者満足度への効用を明らかにしたい</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仮説</a:t>
            </a:r>
          </a:p>
        </p:txBody>
      </p:sp>
      <p:sp>
        <p:nvSpPr>
          <p:cNvPr id="196" name="Shape 196"/>
          <p:cNvSpPr txBox="1">
            <a:spLocks noGrp="1"/>
          </p:cNvSpPr>
          <p:nvPr>
            <p:ph type="body" idx="1"/>
          </p:nvPr>
        </p:nvSpPr>
        <p:spPr>
          <a:xfrm>
            <a:off x="1097275" y="1910700"/>
            <a:ext cx="10058398" cy="3036598"/>
          </a:xfrm>
          <a:prstGeom prst="rect">
            <a:avLst/>
          </a:prstGeom>
          <a:noFill/>
          <a:ln>
            <a:noFill/>
          </a:ln>
        </p:spPr>
        <p:txBody>
          <a:bodyPr lIns="91425" tIns="91425" rIns="91425" bIns="91425" anchor="t" anchorCtr="0">
            <a:noAutofit/>
          </a:bodyPr>
          <a:lstStyle/>
          <a:p>
            <a:pPr marL="0" marR="0" lvl="0" indent="0" algn="l" rtl="0">
              <a:lnSpc>
                <a:spcPct val="90000"/>
              </a:lnSpc>
              <a:spcBef>
                <a:spcPts val="200"/>
              </a:spcBef>
              <a:spcAft>
                <a:spcPts val="200"/>
              </a:spcAft>
              <a:buClr>
                <a:schemeClr val="accent1"/>
              </a:buClr>
              <a:buFont typeface="Calibri"/>
              <a:buNone/>
            </a:pPr>
            <a:endParaRPr sz="4800"/>
          </a:p>
          <a:p>
            <a:pPr marL="0" marR="0" lvl="0" indent="0" algn="l" rtl="0">
              <a:lnSpc>
                <a:spcPct val="90000"/>
              </a:lnSpc>
              <a:spcBef>
                <a:spcPts val="200"/>
              </a:spcBef>
              <a:spcAft>
                <a:spcPts val="200"/>
              </a:spcAft>
              <a:buClr>
                <a:schemeClr val="accent1"/>
              </a:buClr>
              <a:buSzPct val="25000"/>
              <a:buFont typeface="Calibri"/>
              <a:buNone/>
            </a:pPr>
            <a:r>
              <a:rPr lang="en-US" sz="4800"/>
              <a:t>ネタ的消費をする人は「いいね」の数が多いと満足する</a:t>
            </a:r>
          </a:p>
          <a:p>
            <a:pPr marL="0" marR="0" lvl="0" indent="0" algn="l" rtl="0">
              <a:lnSpc>
                <a:spcPct val="90000"/>
              </a:lnSpc>
              <a:spcBef>
                <a:spcPts val="200"/>
              </a:spcBef>
              <a:spcAft>
                <a:spcPts val="200"/>
              </a:spcAft>
              <a:buClr>
                <a:schemeClr val="accent1"/>
              </a:buClr>
              <a:buFont typeface="Calibri"/>
              <a:buNone/>
            </a:pPr>
            <a:endParaRPr sz="480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1097279" y="286603"/>
            <a:ext cx="10058399" cy="1450799"/>
          </a:xfrm>
          <a:prstGeom prst="rect">
            <a:avLst/>
          </a:prstGeom>
        </p:spPr>
        <p:txBody>
          <a:bodyPr lIns="91425" tIns="91425" rIns="91425" bIns="91425" anchor="b" anchorCtr="0">
            <a:noAutofit/>
          </a:bodyPr>
          <a:lstStyle/>
          <a:p>
            <a:pPr>
              <a:spcBef>
                <a:spcPts val="0"/>
              </a:spcBef>
              <a:buNone/>
            </a:pPr>
            <a:r>
              <a:rPr lang="en-US"/>
              <a:t>参考文献</a:t>
            </a:r>
          </a:p>
        </p:txBody>
      </p:sp>
      <p:sp>
        <p:nvSpPr>
          <p:cNvPr id="202" name="Shape 202"/>
          <p:cNvSpPr txBox="1">
            <a:spLocks noGrp="1"/>
          </p:cNvSpPr>
          <p:nvPr>
            <p:ph type="body" idx="1"/>
          </p:nvPr>
        </p:nvSpPr>
        <p:spPr>
          <a:xfrm>
            <a:off x="1066800" y="2120341"/>
            <a:ext cx="10058399" cy="3587399"/>
          </a:xfrm>
          <a:prstGeom prst="rect">
            <a:avLst/>
          </a:prstGeom>
        </p:spPr>
        <p:txBody>
          <a:bodyPr lIns="91425" tIns="91425" rIns="91425" bIns="91425" anchor="t" anchorCtr="0">
            <a:noAutofit/>
          </a:bodyPr>
          <a:lstStyle/>
          <a:p>
            <a:pPr marL="91440" indent="0" rtl="0">
              <a:spcBef>
                <a:spcPts val="0"/>
              </a:spcBef>
              <a:buNone/>
            </a:pPr>
            <a:r>
              <a:rPr lang="en-US" dirty="0"/>
              <a:t>日本経済新聞 (2015/05/30)</a:t>
            </a:r>
          </a:p>
          <a:p>
            <a:pPr marL="91440" indent="0" rtl="0">
              <a:spcBef>
                <a:spcPts val="0"/>
              </a:spcBef>
              <a:buNone/>
            </a:pPr>
            <a:r>
              <a:rPr lang="en-US" dirty="0" err="1"/>
              <a:t>日経MJ</a:t>
            </a:r>
            <a:r>
              <a:rPr lang="en-US" dirty="0"/>
              <a:t> (2015/08/21)</a:t>
            </a:r>
          </a:p>
          <a:p>
            <a:pPr marL="91440" lvl="0" indent="0" rtl="0">
              <a:spcBef>
                <a:spcPts val="0"/>
              </a:spcBef>
              <a:buNone/>
            </a:pPr>
            <a:r>
              <a:rPr lang="en-US" dirty="0"/>
              <a:t>石田大典（2011）「テーマ書房シリーズ(84)他者の存在が消費者行動に及ぼす影響 マーケティングジャーナル」</a:t>
            </a:r>
          </a:p>
          <a:p>
            <a:pPr marL="91440" lvl="0" indent="0" rtl="0">
              <a:spcBef>
                <a:spcPts val="0"/>
              </a:spcBef>
              <a:spcAft>
                <a:spcPts val="0"/>
              </a:spcAft>
              <a:buNone/>
            </a:pPr>
            <a:r>
              <a:rPr lang="en-US" dirty="0"/>
              <a:t> </a:t>
            </a:r>
            <a:r>
              <a:rPr lang="en-US" dirty="0" err="1"/>
              <a:t>magarisugi.net</a:t>
            </a:r>
            <a:r>
              <a:rPr lang="en-US" dirty="0"/>
              <a:t> (2015)   </a:t>
            </a:r>
            <a:r>
              <a:rPr lang="en-US" u="sng" dirty="0">
                <a:solidFill>
                  <a:schemeClr val="hlink"/>
                </a:solidFill>
                <a:hlinkClick r:id="rId3"/>
              </a:rPr>
              <a:t>http://www.magarisugi.net/dailyrap/post-1971/</a:t>
            </a:r>
          </a:p>
          <a:p>
            <a:pPr marL="91440" lvl="0" indent="0" rtl="0">
              <a:spcBef>
                <a:spcPts val="0"/>
              </a:spcBef>
              <a:spcAft>
                <a:spcPts val="0"/>
              </a:spcAft>
              <a:buNone/>
            </a:pPr>
            <a:r>
              <a:rPr lang="en-US" dirty="0"/>
              <a:t>野村総研（2011）</a:t>
            </a:r>
            <a:r>
              <a:rPr lang="en-US" u="sng" dirty="0">
                <a:solidFill>
                  <a:schemeClr val="hlink"/>
                </a:solidFill>
                <a:hlinkClick r:id="rId4"/>
              </a:rPr>
              <a:t>http://www.nri.com/jp/event/mediaforum/2011/pdf/forum162.pdf</a:t>
            </a:r>
          </a:p>
          <a:p>
            <a:pPr marL="91440" indent="0" rtl="0">
              <a:spcBef>
                <a:spcPts val="0"/>
              </a:spcBef>
              <a:buNone/>
            </a:pPr>
            <a:r>
              <a:rPr lang="en-US" dirty="0"/>
              <a:t>color </a:t>
            </a:r>
            <a:r>
              <a:rPr lang="en-US" dirty="0" err="1"/>
              <a:t>run公式ホームページ</a:t>
            </a:r>
            <a:r>
              <a:rPr lang="en-US" dirty="0"/>
              <a:t>  </a:t>
            </a:r>
            <a:r>
              <a:rPr lang="en-US" u="sng" dirty="0">
                <a:solidFill>
                  <a:schemeClr val="hlink"/>
                </a:solidFill>
                <a:hlinkClick r:id="rId5"/>
              </a:rPr>
              <a:t>http://colormerad.info</a:t>
            </a:r>
          </a:p>
          <a:p>
            <a:pPr marL="91440" indent="0" rtl="0">
              <a:spcBef>
                <a:spcPts val="0"/>
              </a:spcBef>
              <a:buNone/>
            </a:pPr>
            <a:r>
              <a:rPr lang="en-US" dirty="0"/>
              <a:t>赤城乳業公式ホームページ </a:t>
            </a:r>
            <a:r>
              <a:rPr lang="en-US" u="sng" dirty="0">
                <a:solidFill>
                  <a:schemeClr val="hlink"/>
                </a:solidFill>
                <a:hlinkClick r:id="rId6"/>
              </a:rPr>
              <a:t>http://www.akagi.com/brand/garigarikun/index.html</a:t>
            </a:r>
          </a:p>
          <a:p>
            <a:pPr marL="91440" indent="0" rtl="0">
              <a:spcBef>
                <a:spcPts val="0"/>
              </a:spcBef>
              <a:buNone/>
            </a:pPr>
            <a:r>
              <a:rPr lang="en-US" dirty="0" err="1"/>
              <a:t>電通【SIPS</a:t>
            </a:r>
            <a:r>
              <a:rPr lang="en-US" dirty="0"/>
              <a:t>】(2015) </a:t>
            </a:r>
            <a:r>
              <a:rPr lang="en-US" u="sng" dirty="0">
                <a:solidFill>
                  <a:schemeClr val="hlink"/>
                </a:solidFill>
                <a:hlinkClick r:id="rId7"/>
              </a:rPr>
              <a:t>http://www.dentsu.co.jp/sips</a:t>
            </a:r>
            <a:r>
              <a:rPr lang="en-US" u="sng" dirty="0" smtClean="0">
                <a:solidFill>
                  <a:schemeClr val="hlink"/>
                </a:solidFill>
                <a:hlinkClick r:id="rId7"/>
              </a:rPr>
              <a:t>/</a:t>
            </a:r>
            <a:endParaRPr lang="en-US" u="sng" dirty="0" smtClean="0">
              <a:solidFill>
                <a:schemeClr val="hlink"/>
              </a:solidFill>
            </a:endParaRPr>
          </a:p>
          <a:p>
            <a:pPr marL="91440" indent="0" rtl="0">
              <a:spcBef>
                <a:spcPts val="0"/>
              </a:spcBef>
              <a:buNone/>
            </a:pPr>
            <a:r>
              <a:rPr lang="en-US" dirty="0" smtClean="0"/>
              <a:t>松</a:t>
            </a:r>
            <a:r>
              <a:rPr lang="en-US" dirty="0"/>
              <a:t>田久一（2009）『嫌消費世代の研究 経済を揺るがす欲しがらない若者たち』東洋経済新報社</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p:nvPr/>
        </p:nvSpPr>
        <p:spPr>
          <a:xfrm>
            <a:off x="1417375" y="2959800"/>
            <a:ext cx="9660000" cy="938399"/>
          </a:xfrm>
          <a:prstGeom prst="rect">
            <a:avLst/>
          </a:prstGeom>
          <a:noFill/>
          <a:ln>
            <a:noFill/>
          </a:ln>
        </p:spPr>
        <p:txBody>
          <a:bodyPr lIns="91425" tIns="91425" rIns="91425" bIns="91425" anchor="t" anchorCtr="0">
            <a:noAutofit/>
          </a:bodyPr>
          <a:lstStyle/>
          <a:p>
            <a:pPr>
              <a:spcBef>
                <a:spcPts val="0"/>
              </a:spcBef>
              <a:buNone/>
            </a:pPr>
            <a:r>
              <a:rPr lang="en-US" sz="4800"/>
              <a:t>ご清聴ありがとうございました</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1097279" y="286603"/>
            <a:ext cx="10058398" cy="1450755"/>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目次</a:t>
            </a:r>
          </a:p>
        </p:txBody>
      </p:sp>
      <p:sp>
        <p:nvSpPr>
          <p:cNvPr id="104" name="Shape 104"/>
          <p:cNvSpPr txBox="1">
            <a:spLocks noGrp="1"/>
          </p:cNvSpPr>
          <p:nvPr>
            <p:ph type="body" idx="1"/>
          </p:nvPr>
        </p:nvSpPr>
        <p:spPr>
          <a:xfrm>
            <a:off x="1097279" y="1845733"/>
            <a:ext cx="10058398" cy="4023360"/>
          </a:xfrm>
          <a:prstGeom prst="rect">
            <a:avLst/>
          </a:prstGeom>
          <a:noFill/>
          <a:ln>
            <a:noFill/>
          </a:ln>
        </p:spPr>
        <p:txBody>
          <a:bodyPr lIns="0" tIns="45700" rIns="0" bIns="45700" anchor="t" anchorCtr="0">
            <a:noAutofit/>
          </a:bodyPr>
          <a:lstStyle/>
          <a:p>
            <a:pPr marL="800100" marR="0" lvl="0" indent="-571500" algn="l" rtl="0">
              <a:lnSpc>
                <a:spcPct val="90000"/>
              </a:lnSpc>
              <a:spcBef>
                <a:spcPts val="0"/>
              </a:spcBef>
              <a:spcAft>
                <a:spcPts val="0"/>
              </a:spcAft>
              <a:buClr>
                <a:srgbClr val="404040"/>
              </a:buClr>
              <a:buSzPct val="100000"/>
              <a:buFont typeface="Wingdings" charset="2"/>
              <a:buChar char="Ø"/>
            </a:pPr>
            <a:r>
              <a:rPr lang="en-US" sz="4400" b="0" i="0" u="none" strike="noStrike" cap="none" baseline="0" dirty="0">
                <a:solidFill>
                  <a:srgbClr val="404040"/>
                </a:solidFill>
                <a:latin typeface="Calibri"/>
                <a:ea typeface="Calibri"/>
                <a:cs typeface="Calibri"/>
                <a:sym typeface="Calibri"/>
              </a:rPr>
              <a:t>現状分析</a:t>
            </a:r>
          </a:p>
          <a:p>
            <a:pPr marL="800100" marR="0" lvl="0" indent="-571500" algn="l" rtl="0">
              <a:lnSpc>
                <a:spcPct val="90000"/>
              </a:lnSpc>
              <a:spcBef>
                <a:spcPts val="200"/>
              </a:spcBef>
              <a:spcAft>
                <a:spcPts val="0"/>
              </a:spcAft>
              <a:buClr>
                <a:srgbClr val="404040"/>
              </a:buClr>
              <a:buSzPct val="100000"/>
              <a:buFont typeface="Wingdings" charset="2"/>
              <a:buChar char="Ø"/>
            </a:pPr>
            <a:r>
              <a:rPr lang="en-US" sz="4400" b="0" i="0" u="none" strike="noStrike" cap="none" baseline="0" dirty="0">
                <a:solidFill>
                  <a:srgbClr val="404040"/>
                </a:solidFill>
                <a:latin typeface="Calibri"/>
                <a:ea typeface="Calibri"/>
                <a:cs typeface="Calibri"/>
                <a:sym typeface="Calibri"/>
              </a:rPr>
              <a:t>先行研究</a:t>
            </a:r>
          </a:p>
          <a:p>
            <a:pPr marL="800100" marR="0" lvl="0" indent="-571500" algn="l" rtl="0">
              <a:lnSpc>
                <a:spcPct val="90000"/>
              </a:lnSpc>
              <a:spcBef>
                <a:spcPts val="200"/>
              </a:spcBef>
              <a:spcAft>
                <a:spcPts val="0"/>
              </a:spcAft>
              <a:buClr>
                <a:srgbClr val="404040"/>
              </a:buClr>
              <a:buSzPct val="100000"/>
              <a:buFont typeface="Wingdings" charset="2"/>
              <a:buChar char="Ø"/>
            </a:pPr>
            <a:r>
              <a:rPr lang="en-US" sz="4400" b="0" i="0" u="none" strike="noStrike" cap="none" baseline="0" dirty="0">
                <a:solidFill>
                  <a:srgbClr val="404040"/>
                </a:solidFill>
                <a:latin typeface="Calibri"/>
                <a:ea typeface="Calibri"/>
                <a:cs typeface="Calibri"/>
                <a:sym typeface="Calibri"/>
              </a:rPr>
              <a:t>問題意識</a:t>
            </a:r>
          </a:p>
          <a:p>
            <a:pPr marL="800100" marR="0" lvl="0" indent="-571500" algn="l" rtl="0">
              <a:lnSpc>
                <a:spcPct val="90000"/>
              </a:lnSpc>
              <a:spcBef>
                <a:spcPts val="200"/>
              </a:spcBef>
              <a:spcAft>
                <a:spcPts val="0"/>
              </a:spcAft>
              <a:buClr>
                <a:srgbClr val="404040"/>
              </a:buClr>
              <a:buSzPct val="100000"/>
              <a:buFont typeface="Wingdings" charset="2"/>
              <a:buChar char="Ø"/>
            </a:pPr>
            <a:r>
              <a:rPr lang="en-US" sz="4400" b="0" i="0" u="none" strike="noStrike" cap="none" baseline="0" dirty="0">
                <a:solidFill>
                  <a:srgbClr val="404040"/>
                </a:solidFill>
                <a:latin typeface="Calibri"/>
                <a:ea typeface="Calibri"/>
                <a:cs typeface="Calibri"/>
                <a:sym typeface="Calibri"/>
              </a:rPr>
              <a:t>研究目的</a:t>
            </a:r>
          </a:p>
          <a:p>
            <a:pPr marL="800100" marR="0" lvl="0" indent="-571500" algn="l" rtl="0">
              <a:lnSpc>
                <a:spcPct val="90000"/>
              </a:lnSpc>
              <a:spcBef>
                <a:spcPts val="200"/>
              </a:spcBef>
              <a:spcAft>
                <a:spcPts val="0"/>
              </a:spcAft>
              <a:buClr>
                <a:srgbClr val="404040"/>
              </a:buClr>
              <a:buSzPct val="100000"/>
              <a:buFont typeface="Wingdings" charset="2"/>
              <a:buChar char="Ø"/>
            </a:pPr>
            <a:r>
              <a:rPr lang="en-US" sz="4400" b="0" i="0" u="none" strike="noStrike" cap="none" baseline="0" dirty="0">
                <a:solidFill>
                  <a:srgbClr val="404040"/>
                </a:solidFill>
                <a:latin typeface="Calibri"/>
                <a:ea typeface="Calibri"/>
                <a:cs typeface="Calibri"/>
                <a:sym typeface="Calibri"/>
              </a:rPr>
              <a:t>仮説の導出</a:t>
            </a:r>
          </a:p>
          <a:p>
            <a:pPr marL="91440" marR="0" lvl="0" indent="35560" algn="l" rtl="0">
              <a:lnSpc>
                <a:spcPct val="90000"/>
              </a:lnSpc>
              <a:spcBef>
                <a:spcPts val="200"/>
              </a:spcBef>
              <a:spcAft>
                <a:spcPts val="200"/>
              </a:spcAft>
              <a:buClr>
                <a:schemeClr val="accent1"/>
              </a:buClr>
              <a:buFont typeface="Calibri"/>
              <a:buNone/>
            </a:pPr>
            <a:endParaRPr sz="2000" b="0" i="0" u="none" strike="noStrike" cap="none" baseline="0" dirty="0">
              <a:solidFill>
                <a:srgbClr val="3F3F3F"/>
              </a:solidFill>
              <a:latin typeface="Calibri"/>
              <a:ea typeface="Calibri"/>
              <a:cs typeface="Calibri"/>
              <a:sym typeface="Calibri"/>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 </a:t>
            </a:r>
            <a:r>
              <a:rPr lang="en-US"/>
              <a:t>新しい消費特徴</a:t>
            </a:r>
          </a:p>
        </p:txBody>
      </p:sp>
      <p:sp>
        <p:nvSpPr>
          <p:cNvPr id="110" name="Shape 110"/>
          <p:cNvSpPr txBox="1">
            <a:spLocks noGrp="1"/>
          </p:cNvSpPr>
          <p:nvPr>
            <p:ph type="body" idx="1"/>
          </p:nvPr>
        </p:nvSpPr>
        <p:spPr>
          <a:xfrm>
            <a:off x="1066804" y="1859508"/>
            <a:ext cx="10058399" cy="4023299"/>
          </a:xfrm>
          <a:prstGeom prst="rect">
            <a:avLst/>
          </a:prstGeom>
          <a:noFill/>
          <a:ln>
            <a:noFill/>
          </a:ln>
        </p:spPr>
        <p:txBody>
          <a:bodyPr lIns="91425" tIns="91425" rIns="91425" bIns="91425" anchor="t" anchorCtr="0">
            <a:noAutofit/>
          </a:bodyPr>
          <a:lstStyle/>
          <a:p>
            <a:pPr marL="91440" marR="0" lvl="0" indent="-2539" algn="l" rtl="0">
              <a:lnSpc>
                <a:spcPct val="90000"/>
              </a:lnSpc>
              <a:spcBef>
                <a:spcPts val="0"/>
              </a:spcBef>
              <a:spcAft>
                <a:spcPts val="0"/>
              </a:spcAft>
              <a:buClr>
                <a:schemeClr val="accent1"/>
              </a:buClr>
              <a:buSzPct val="25000"/>
              <a:buFont typeface="Calibri"/>
              <a:buNone/>
            </a:pPr>
            <a:r>
              <a:rPr lang="en-US" sz="3600" b="0" i="0" u="none" strike="noStrike" cap="none" baseline="0" dirty="0">
                <a:solidFill>
                  <a:srgbClr val="3F3F3F"/>
                </a:solidFill>
                <a:latin typeface="Calibri"/>
                <a:ea typeface="Calibri"/>
                <a:cs typeface="Calibri"/>
                <a:sym typeface="Calibri"/>
              </a:rPr>
              <a:t>ネタ的消費スタイルの発生</a:t>
            </a:r>
          </a:p>
          <a:p>
            <a:pPr marL="91440" marR="0" lvl="0" indent="-2539" algn="l" rtl="0">
              <a:lnSpc>
                <a:spcPct val="90000"/>
              </a:lnSpc>
              <a:spcBef>
                <a:spcPts val="0"/>
              </a:spcBef>
              <a:spcAft>
                <a:spcPts val="0"/>
              </a:spcAft>
              <a:buClr>
                <a:schemeClr val="accent1"/>
              </a:buClr>
              <a:buFont typeface="Calibri"/>
              <a:buNone/>
            </a:pPr>
            <a:endParaRPr sz="3600" dirty="0"/>
          </a:p>
          <a:p>
            <a:pPr marL="91440" marR="0" lvl="0" indent="-2539" algn="l" rtl="0">
              <a:lnSpc>
                <a:spcPct val="90000"/>
              </a:lnSpc>
              <a:spcBef>
                <a:spcPts val="200"/>
              </a:spcBef>
              <a:spcAft>
                <a:spcPts val="0"/>
              </a:spcAft>
              <a:buClr>
                <a:schemeClr val="accent1"/>
              </a:buClr>
              <a:buSzPct val="25000"/>
              <a:buFont typeface="Calibri"/>
              <a:buNone/>
            </a:pPr>
            <a:r>
              <a:rPr lang="en-US" sz="3600" b="0" i="0" u="none" strike="noStrike" cap="none" baseline="0" dirty="0" err="1">
                <a:solidFill>
                  <a:srgbClr val="3F3F3F"/>
                </a:solidFill>
                <a:latin typeface="Calibri"/>
                <a:ea typeface="Calibri"/>
                <a:cs typeface="Calibri"/>
                <a:sym typeface="Calibri"/>
              </a:rPr>
              <a:t>TwitterやFacebookといったソーシャルメディアで、自分の書き込みをアピールするための消費が広がっている</a:t>
            </a:r>
            <a:r>
              <a:rPr lang="en-US" sz="3600" b="0" i="0" u="none" strike="noStrike" cap="none" baseline="0" dirty="0">
                <a:solidFill>
                  <a:srgbClr val="3F3F3F"/>
                </a:solidFill>
                <a:latin typeface="Calibri"/>
                <a:ea typeface="Calibri"/>
                <a:cs typeface="Calibri"/>
                <a:sym typeface="Calibri"/>
              </a:rPr>
              <a:t>。</a:t>
            </a:r>
          </a:p>
          <a:p>
            <a:pPr marL="91440" marR="0" lvl="0" indent="-2539" algn="l" rtl="0">
              <a:lnSpc>
                <a:spcPct val="90000"/>
              </a:lnSpc>
              <a:spcBef>
                <a:spcPts val="200"/>
              </a:spcBef>
              <a:spcAft>
                <a:spcPts val="0"/>
              </a:spcAft>
              <a:buClr>
                <a:schemeClr val="accent1"/>
              </a:buClr>
              <a:buSzPct val="25000"/>
              <a:buFont typeface="Calibri"/>
              <a:buNone/>
            </a:pPr>
            <a:r>
              <a:rPr lang="en-US" sz="3600" b="0" i="0" u="none" strike="noStrike" cap="none" baseline="0" dirty="0">
                <a:solidFill>
                  <a:srgbClr val="3F3F3F"/>
                </a:solidFill>
                <a:latin typeface="Calibri"/>
                <a:ea typeface="Calibri"/>
                <a:cs typeface="Calibri"/>
                <a:sym typeface="Calibri"/>
              </a:rPr>
              <a:t>(日本経済新聞　2012/5/30 31ページ）</a:t>
            </a:r>
          </a:p>
          <a:p>
            <a:pPr marL="91440" marR="0" lvl="0" indent="-2539" algn="l" rtl="0">
              <a:lnSpc>
                <a:spcPct val="90000"/>
              </a:lnSpc>
              <a:spcBef>
                <a:spcPts val="200"/>
              </a:spcBef>
              <a:spcAft>
                <a:spcPts val="0"/>
              </a:spcAft>
              <a:buClr>
                <a:schemeClr val="accent1"/>
              </a:buClr>
              <a:buFont typeface="Calibri"/>
              <a:buNone/>
            </a:pPr>
            <a:endParaRPr sz="2000" b="0" i="0" u="none" strike="noStrike" cap="none" baseline="0" dirty="0">
              <a:solidFill>
                <a:srgbClr val="3F3F3F"/>
              </a:solidFill>
              <a:latin typeface="Calibri"/>
              <a:ea typeface="Calibri"/>
              <a:cs typeface="Calibri"/>
              <a:sym typeface="Calibri"/>
            </a:endParaRPr>
          </a:p>
          <a:p>
            <a:pPr marL="91440" marR="0" lvl="0" indent="-2539" algn="l" rtl="0">
              <a:lnSpc>
                <a:spcPct val="90000"/>
              </a:lnSpc>
              <a:spcBef>
                <a:spcPts val="200"/>
              </a:spcBef>
              <a:spcAft>
                <a:spcPts val="200"/>
              </a:spcAft>
              <a:buClr>
                <a:schemeClr val="accent1"/>
              </a:buClr>
              <a:buFont typeface="Calibri"/>
              <a:buNone/>
            </a:pPr>
            <a:endParaRPr sz="2000" b="0" i="0" u="none" strike="noStrike" cap="none" baseline="0" dirty="0">
              <a:solidFill>
                <a:srgbClr val="3F3F3F"/>
              </a:solidFill>
              <a:latin typeface="Calibri"/>
              <a:ea typeface="Calibri"/>
              <a:cs typeface="Calibri"/>
              <a:sym typeface="Calibri"/>
            </a:endParaRPr>
          </a:p>
        </p:txBody>
      </p:sp>
      <p:sp>
        <p:nvSpPr>
          <p:cNvPr id="111" name="Shape 111"/>
          <p:cNvSpPr/>
          <p:nvPr/>
        </p:nvSpPr>
        <p:spPr>
          <a:xfrm>
            <a:off x="1066804" y="2789217"/>
            <a:ext cx="9866400" cy="2476800"/>
          </a:xfrm>
          <a:prstGeom prst="roundRect">
            <a:avLst>
              <a:gd name="adj" fmla="val 16667"/>
            </a:avLst>
          </a:prstGeom>
          <a:noFill/>
          <a:ln w="38100" cap="flat" cmpd="sng">
            <a:solidFill>
              <a:srgbClr val="FF9900"/>
            </a:solidFill>
            <a:prstDash val="dash"/>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1097279" y="286603"/>
            <a:ext cx="10058399" cy="1450799"/>
          </a:xfrm>
          <a:prstGeom prst="rect">
            <a:avLst/>
          </a:prstGeom>
        </p:spPr>
        <p:txBody>
          <a:bodyPr lIns="91425" tIns="91425" rIns="91425" bIns="91425" anchor="b" anchorCtr="0">
            <a:noAutofit/>
          </a:bodyPr>
          <a:lstStyle/>
          <a:p>
            <a:pPr marL="91440" lvl="0" indent="0">
              <a:lnSpc>
                <a:spcPct val="90000"/>
              </a:lnSpc>
              <a:spcBef>
                <a:spcPts val="1200"/>
              </a:spcBef>
              <a:spcAft>
                <a:spcPts val="200"/>
              </a:spcAft>
              <a:buClr>
                <a:schemeClr val="dk1"/>
              </a:buClr>
              <a:buSzPct val="30555"/>
              <a:buFont typeface="Arial"/>
              <a:buNone/>
            </a:pPr>
            <a:r>
              <a:rPr lang="en-US" sz="3600"/>
              <a:t>ネタ的消費スタイルとは</a:t>
            </a:r>
          </a:p>
        </p:txBody>
      </p:sp>
      <p:sp>
        <p:nvSpPr>
          <p:cNvPr id="117" name="Shape 117"/>
          <p:cNvSpPr txBox="1">
            <a:spLocks noGrp="1"/>
          </p:cNvSpPr>
          <p:nvPr>
            <p:ph type="body" idx="1"/>
          </p:nvPr>
        </p:nvSpPr>
        <p:spPr>
          <a:xfrm>
            <a:off x="1097279" y="1737402"/>
            <a:ext cx="10058399" cy="4023299"/>
          </a:xfrm>
          <a:prstGeom prst="rect">
            <a:avLst/>
          </a:prstGeom>
        </p:spPr>
        <p:txBody>
          <a:bodyPr lIns="91425" tIns="91425" rIns="91425" bIns="91425" anchor="t" anchorCtr="0">
            <a:noAutofit/>
          </a:bodyPr>
          <a:lstStyle/>
          <a:p>
            <a:pPr marL="0" lvl="0" indent="0" rtl="0">
              <a:spcBef>
                <a:spcPts val="0"/>
              </a:spcBef>
              <a:buClr>
                <a:schemeClr val="dk1"/>
              </a:buClr>
              <a:buSzPct val="39285"/>
              <a:buFont typeface="Arial"/>
              <a:buNone/>
            </a:pPr>
            <a:r>
              <a:rPr lang="en-US" sz="2800" dirty="0"/>
              <a:t>Facebookやtwitterなどのソーシャルメディアに頻繁に書き込みをする人が他人からの共感を得たり、自分をアピールしたりといった目的で、ネットで話題になりそうな消費をすること。(日本経済新聞　2012/5/30 31ページ）</a:t>
            </a:r>
          </a:p>
          <a:p>
            <a:pPr rtl="0">
              <a:spcBef>
                <a:spcPts val="0"/>
              </a:spcBef>
              <a:buNone/>
            </a:pPr>
            <a:endParaRPr dirty="0"/>
          </a:p>
          <a:p>
            <a:pPr rtl="0">
              <a:spcBef>
                <a:spcPts val="0"/>
              </a:spcBef>
              <a:buNone/>
            </a:pPr>
            <a:endParaRPr dirty="0"/>
          </a:p>
          <a:p>
            <a:pPr marL="0" lvl="0" indent="0" rtl="0">
              <a:spcBef>
                <a:spcPts val="1400"/>
              </a:spcBef>
              <a:buNone/>
            </a:pPr>
            <a:r>
              <a:rPr lang="en-US" sz="2400" dirty="0"/>
              <a:t>ネタ消費による経済効果は3400億円と言われている</a:t>
            </a:r>
          </a:p>
          <a:p>
            <a:pPr marL="0" lvl="0" indent="0" rtl="0">
              <a:spcBef>
                <a:spcPts val="1400"/>
              </a:spcBef>
              <a:buNone/>
            </a:pPr>
            <a:r>
              <a:rPr lang="en-US" sz="2400" dirty="0"/>
              <a:t>（野村総合研究所 2011年）</a:t>
            </a:r>
          </a:p>
          <a:p>
            <a:pPr>
              <a:spcBef>
                <a:spcPts val="0"/>
              </a:spcBef>
              <a:buNone/>
            </a:pPr>
            <a:endParaRPr dirty="0"/>
          </a:p>
        </p:txBody>
      </p:sp>
      <p:sp>
        <p:nvSpPr>
          <p:cNvPr id="118" name="Shape 118"/>
          <p:cNvSpPr/>
          <p:nvPr/>
        </p:nvSpPr>
        <p:spPr>
          <a:xfrm>
            <a:off x="1066800" y="1743035"/>
            <a:ext cx="10058399" cy="1880698"/>
          </a:xfrm>
          <a:prstGeom prst="roundRect">
            <a:avLst>
              <a:gd name="adj" fmla="val 16667"/>
            </a:avLst>
          </a:prstGeom>
          <a:noFill/>
          <a:ln w="38100" cap="flat" cmpd="sng">
            <a:solidFill>
              <a:srgbClr val="FF9900"/>
            </a:solidFill>
            <a:prstDash val="dash"/>
            <a:round/>
            <a:headEnd type="none" w="med" len="med"/>
            <a:tailEnd type="none" w="med" len="med"/>
          </a:ln>
        </p:spPr>
        <p:txBody>
          <a:bodyPr lIns="91425" tIns="91425" rIns="91425" bIns="91425" anchor="ctr" anchorCtr="0">
            <a:noAutofit/>
          </a:bodyPr>
          <a:lstStyle/>
          <a:p>
            <a:pPr>
              <a:spcBef>
                <a:spcPts val="0"/>
              </a:spcBef>
              <a:buNone/>
            </a:pPr>
            <a:endParaRPr dirty="0"/>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 </a:t>
            </a:r>
            <a:r>
              <a:rPr lang="en-US" sz="3200" b="0" i="0" u="none" strike="noStrike" cap="none" baseline="0">
                <a:solidFill>
                  <a:srgbClr val="3F3F3F"/>
                </a:solidFill>
                <a:latin typeface="Calibri"/>
                <a:ea typeface="Calibri"/>
                <a:cs typeface="Calibri"/>
                <a:sym typeface="Calibri"/>
              </a:rPr>
              <a:t>ネタ的消費の１つの現れ方「インスタジェニック」</a:t>
            </a:r>
          </a:p>
        </p:txBody>
      </p:sp>
      <p:sp>
        <p:nvSpPr>
          <p:cNvPr id="124" name="Shape 124"/>
          <p:cNvSpPr txBox="1">
            <a:spLocks noGrp="1"/>
          </p:cNvSpPr>
          <p:nvPr>
            <p:ph type="body" idx="1"/>
          </p:nvPr>
        </p:nvSpPr>
        <p:spPr>
          <a:xfrm>
            <a:off x="1097279" y="1845733"/>
            <a:ext cx="10058398" cy="4023298"/>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chemeClr val="accent1"/>
              </a:buClr>
              <a:buSzPct val="25000"/>
              <a:buFont typeface="Calibri"/>
              <a:buNone/>
            </a:pPr>
            <a:r>
              <a:rPr lang="en-US" sz="3000" b="0" i="0" u="none" strike="noStrike" cap="none" baseline="0">
                <a:solidFill>
                  <a:srgbClr val="3F3F3F"/>
                </a:solidFill>
                <a:latin typeface="Calibri"/>
                <a:ea typeface="Calibri"/>
                <a:cs typeface="Calibri"/>
                <a:sym typeface="Calibri"/>
              </a:rPr>
              <a:t>instagram（インスタグラム</a:t>
            </a:r>
            <a:r>
              <a:rPr lang="en-US" sz="3000"/>
              <a:t>)とは</a:t>
            </a:r>
          </a:p>
          <a:p>
            <a:pPr marL="91440" marR="0" lvl="0" indent="35560" algn="l" rtl="0">
              <a:lnSpc>
                <a:spcPct val="90000"/>
              </a:lnSpc>
              <a:spcBef>
                <a:spcPts val="200"/>
              </a:spcBef>
              <a:spcAft>
                <a:spcPts val="0"/>
              </a:spcAft>
              <a:buClr>
                <a:schemeClr val="accent1"/>
              </a:buClr>
              <a:buSzPct val="25000"/>
              <a:buFont typeface="Calibri"/>
              <a:buNone/>
            </a:pPr>
            <a:r>
              <a:rPr lang="en-US" sz="2800" b="0" i="0" u="none" strike="noStrike" cap="none" baseline="0">
                <a:solidFill>
                  <a:srgbClr val="3F3F3F"/>
                </a:solidFill>
                <a:latin typeface="Calibri"/>
                <a:ea typeface="Calibri"/>
                <a:cs typeface="Calibri"/>
                <a:sym typeface="Calibri"/>
              </a:rPr>
              <a:t>・通称「インスタ」</a:t>
            </a:r>
          </a:p>
          <a:p>
            <a:pPr marL="91440" marR="0" lvl="0" indent="35560" algn="l" rtl="0">
              <a:lnSpc>
                <a:spcPct val="90000"/>
              </a:lnSpc>
              <a:spcBef>
                <a:spcPts val="200"/>
              </a:spcBef>
              <a:spcAft>
                <a:spcPts val="0"/>
              </a:spcAft>
              <a:buClr>
                <a:schemeClr val="accent1"/>
              </a:buClr>
              <a:buSzPct val="25000"/>
              <a:buFont typeface="Calibri"/>
              <a:buNone/>
            </a:pPr>
            <a:r>
              <a:rPr lang="en-US" sz="2800" b="0" i="0" u="none" strike="noStrike" cap="none" baseline="0">
                <a:solidFill>
                  <a:srgbClr val="3F3F3F"/>
                </a:solidFill>
                <a:latin typeface="Calibri"/>
                <a:ea typeface="Calibri"/>
                <a:cs typeface="Calibri"/>
                <a:sym typeface="Calibri"/>
              </a:rPr>
              <a:t>・2010年に開始したSNS</a:t>
            </a:r>
          </a:p>
          <a:p>
            <a:pPr marL="91440" marR="0" lvl="0" indent="35560" algn="l" rtl="0">
              <a:lnSpc>
                <a:spcPct val="90000"/>
              </a:lnSpc>
              <a:spcBef>
                <a:spcPts val="200"/>
              </a:spcBef>
              <a:spcAft>
                <a:spcPts val="0"/>
              </a:spcAft>
              <a:buClr>
                <a:schemeClr val="accent1"/>
              </a:buClr>
              <a:buSzPct val="25000"/>
              <a:buFont typeface="Calibri"/>
              <a:buNone/>
            </a:pPr>
            <a:r>
              <a:rPr lang="en-US" sz="2800" b="0" i="0" u="none" strike="noStrike" cap="none" baseline="0">
                <a:solidFill>
                  <a:srgbClr val="3F3F3F"/>
                </a:solidFill>
                <a:latin typeface="Calibri"/>
                <a:ea typeface="Calibri"/>
                <a:cs typeface="Calibri"/>
                <a:sym typeface="Calibri"/>
              </a:rPr>
              <a:t>・利用者数3億人</a:t>
            </a:r>
          </a:p>
          <a:p>
            <a:pPr marL="91440" marR="0" lvl="0" indent="35560" algn="l" rtl="0">
              <a:lnSpc>
                <a:spcPct val="90000"/>
              </a:lnSpc>
              <a:spcBef>
                <a:spcPts val="200"/>
              </a:spcBef>
              <a:spcAft>
                <a:spcPts val="0"/>
              </a:spcAft>
              <a:buClr>
                <a:schemeClr val="accent1"/>
              </a:buClr>
              <a:buSzPct val="25000"/>
              <a:buFont typeface="Calibri"/>
              <a:buNone/>
            </a:pPr>
            <a:r>
              <a:rPr lang="en-US" sz="2800"/>
              <a:t>・</a:t>
            </a:r>
            <a:r>
              <a:rPr lang="en-US" sz="2800" b="0" i="0" u="none" strike="noStrike" cap="none" baseline="0">
                <a:solidFill>
                  <a:srgbClr val="3F3F3F"/>
                </a:solidFill>
                <a:latin typeface="Calibri"/>
                <a:ea typeface="Calibri"/>
                <a:cs typeface="Calibri"/>
                <a:sym typeface="Calibri"/>
              </a:rPr>
              <a:t>現在利用増加率が最も高いSNS</a:t>
            </a:r>
          </a:p>
          <a:p>
            <a:pPr marL="91440" marR="0" lvl="0" indent="35560" algn="l" rtl="0">
              <a:lnSpc>
                <a:spcPct val="90000"/>
              </a:lnSpc>
              <a:spcBef>
                <a:spcPts val="200"/>
              </a:spcBef>
              <a:spcAft>
                <a:spcPts val="0"/>
              </a:spcAft>
              <a:buClr>
                <a:schemeClr val="accent1"/>
              </a:buClr>
              <a:buSzPct val="25000"/>
              <a:buFont typeface="Calibri"/>
              <a:buNone/>
            </a:pPr>
            <a:r>
              <a:rPr lang="en-US" sz="2800" b="0" i="0" u="none" strike="noStrike" cap="none" baseline="0">
                <a:solidFill>
                  <a:srgbClr val="3F3F3F"/>
                </a:solidFill>
                <a:latin typeface="Calibri"/>
                <a:ea typeface="Calibri"/>
                <a:cs typeface="Calibri"/>
                <a:sym typeface="Calibri"/>
              </a:rPr>
              <a:t>・1日の画像投稿数約7千万枚</a:t>
            </a:r>
          </a:p>
          <a:p>
            <a:pPr marL="91440" marR="0" lvl="0" indent="35560" algn="l" rtl="0">
              <a:lnSpc>
                <a:spcPct val="90000"/>
              </a:lnSpc>
              <a:spcBef>
                <a:spcPts val="200"/>
              </a:spcBef>
              <a:spcAft>
                <a:spcPts val="0"/>
              </a:spcAft>
              <a:buClr>
                <a:schemeClr val="accent1"/>
              </a:buClr>
              <a:buSzPct val="25000"/>
              <a:buFont typeface="Calibri"/>
              <a:buNone/>
            </a:pPr>
            <a:r>
              <a:rPr lang="en-US" sz="2800" b="0" i="0" u="none" strike="noStrike" cap="none" baseline="0">
                <a:solidFill>
                  <a:srgbClr val="3F3F3F"/>
                </a:solidFill>
                <a:latin typeface="Calibri"/>
                <a:ea typeface="Calibri"/>
                <a:cs typeface="Calibri"/>
                <a:sym typeface="Calibri"/>
              </a:rPr>
              <a:t>・Twitterとの違いは、文字ではなく写真が</a:t>
            </a:r>
          </a:p>
          <a:p>
            <a:pPr marL="91440" marR="0" lvl="0" indent="35560" algn="l" rtl="0">
              <a:lnSpc>
                <a:spcPct val="90000"/>
              </a:lnSpc>
              <a:spcBef>
                <a:spcPts val="200"/>
              </a:spcBef>
              <a:spcAft>
                <a:spcPts val="0"/>
              </a:spcAft>
              <a:buClr>
                <a:schemeClr val="accent1"/>
              </a:buClr>
              <a:buSzPct val="25000"/>
              <a:buFont typeface="Calibri"/>
              <a:buNone/>
            </a:pPr>
            <a:r>
              <a:rPr lang="en-US" sz="2000" b="0" i="0" u="none" strike="noStrike" cap="none" baseline="0">
                <a:solidFill>
                  <a:srgbClr val="3F3F3F"/>
                </a:solidFill>
                <a:latin typeface="Calibri"/>
                <a:ea typeface="Calibri"/>
                <a:cs typeface="Calibri"/>
                <a:sym typeface="Calibri"/>
              </a:rPr>
              <a:t>  </a:t>
            </a:r>
            <a:r>
              <a:rPr lang="en-US" sz="2800" b="0" i="0" u="none" strike="noStrike" cap="none" baseline="0">
                <a:solidFill>
                  <a:srgbClr val="3F3F3F"/>
                </a:solidFill>
                <a:latin typeface="Calibri"/>
                <a:ea typeface="Calibri"/>
                <a:cs typeface="Calibri"/>
                <a:sym typeface="Calibri"/>
              </a:rPr>
              <a:t>  メインである点</a:t>
            </a:r>
          </a:p>
          <a:p>
            <a:pPr marL="0" marR="0" lvl="0" indent="0" algn="l" rtl="0">
              <a:lnSpc>
                <a:spcPct val="100000"/>
              </a:lnSpc>
              <a:spcBef>
                <a:spcPts val="200"/>
              </a:spcBef>
              <a:spcAft>
                <a:spcPts val="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a:p>
            <a:pPr marL="91440" marR="0" lvl="0" indent="35560" algn="l" rtl="0">
              <a:lnSpc>
                <a:spcPct val="90000"/>
              </a:lnSpc>
              <a:spcBef>
                <a:spcPts val="0"/>
              </a:spcBef>
              <a:spcAft>
                <a:spcPts val="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a:p>
            <a:pPr marL="91440" marR="0" lvl="0" indent="35560" algn="l" rtl="0">
              <a:lnSpc>
                <a:spcPct val="90000"/>
              </a:lnSpc>
              <a:spcBef>
                <a:spcPts val="200"/>
              </a:spcBef>
              <a:spcAft>
                <a:spcPts val="20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p:txBody>
      </p:sp>
      <p:pic>
        <p:nvPicPr>
          <p:cNvPr id="125" name="Shape 125"/>
          <p:cNvPicPr preferRelativeResize="0"/>
          <p:nvPr/>
        </p:nvPicPr>
        <p:blipFill rotWithShape="1">
          <a:blip r:embed="rId3">
            <a:alphaModFix/>
          </a:blip>
          <a:srcRect/>
          <a:stretch/>
        </p:blipFill>
        <p:spPr>
          <a:xfrm>
            <a:off x="5199725" y="2519975"/>
            <a:ext cx="1057800" cy="1057800"/>
          </a:xfrm>
          <a:prstGeom prst="rect">
            <a:avLst/>
          </a:prstGeom>
          <a:noFill/>
          <a:ln>
            <a:noFill/>
          </a:ln>
        </p:spPr>
      </p:pic>
      <p:pic>
        <p:nvPicPr>
          <p:cNvPr id="126" name="Shape 126"/>
          <p:cNvPicPr preferRelativeResize="0"/>
          <p:nvPr/>
        </p:nvPicPr>
        <p:blipFill rotWithShape="1">
          <a:blip r:embed="rId4">
            <a:alphaModFix/>
          </a:blip>
          <a:srcRect/>
          <a:stretch/>
        </p:blipFill>
        <p:spPr>
          <a:xfrm rot="-689436">
            <a:off x="8054915" y="1797147"/>
            <a:ext cx="2537559" cy="3709791"/>
          </a:xfrm>
          <a:prstGeom prst="rect">
            <a:avLst/>
          </a:prstGeom>
          <a:noFill/>
          <a:ln>
            <a:noFill/>
          </a:ln>
        </p:spPr>
      </p:pic>
      <p:pic>
        <p:nvPicPr>
          <p:cNvPr id="127" name="Shape 127"/>
          <p:cNvPicPr preferRelativeResize="0"/>
          <p:nvPr/>
        </p:nvPicPr>
        <p:blipFill rotWithShape="1">
          <a:blip r:embed="rId5">
            <a:alphaModFix/>
          </a:blip>
          <a:srcRect/>
          <a:stretch/>
        </p:blipFill>
        <p:spPr>
          <a:xfrm rot="564940">
            <a:off x="9654877" y="2660377"/>
            <a:ext cx="1998829" cy="3429002"/>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 </a:t>
            </a:r>
            <a:r>
              <a:rPr lang="en-US" sz="2800" b="0" i="0" u="none" strike="noStrike" cap="none" baseline="0">
                <a:solidFill>
                  <a:srgbClr val="3F3F3F"/>
                </a:solidFill>
                <a:latin typeface="Calibri"/>
                <a:ea typeface="Calibri"/>
                <a:cs typeface="Calibri"/>
                <a:sym typeface="Calibri"/>
              </a:rPr>
              <a:t>ネタ的消費の１つの現れ方「インスタジェニック」</a:t>
            </a:r>
          </a:p>
        </p:txBody>
      </p:sp>
      <p:sp>
        <p:nvSpPr>
          <p:cNvPr id="133" name="Shape 133"/>
          <p:cNvSpPr txBox="1">
            <a:spLocks noGrp="1"/>
          </p:cNvSpPr>
          <p:nvPr>
            <p:ph type="body" idx="1"/>
          </p:nvPr>
        </p:nvSpPr>
        <p:spPr>
          <a:xfrm>
            <a:off x="1097279" y="1845733"/>
            <a:ext cx="10058398" cy="4023298"/>
          </a:xfrm>
          <a:prstGeom prst="rect">
            <a:avLst/>
          </a:prstGeom>
          <a:noFill/>
          <a:ln>
            <a:noFill/>
          </a:ln>
        </p:spPr>
        <p:txBody>
          <a:bodyPr lIns="91425" tIns="91425" rIns="91425" bIns="91425" anchor="t" anchorCtr="0">
            <a:noAutofit/>
          </a:bodyPr>
          <a:lstStyle/>
          <a:p>
            <a:pPr marL="0" marR="0" lvl="0" indent="0" algn="l" rtl="0">
              <a:lnSpc>
                <a:spcPct val="90000"/>
              </a:lnSpc>
              <a:spcBef>
                <a:spcPts val="0"/>
              </a:spcBef>
              <a:spcAft>
                <a:spcPts val="0"/>
              </a:spcAft>
              <a:buClr>
                <a:schemeClr val="accent1"/>
              </a:buClr>
              <a:buSzPct val="25000"/>
              <a:buFont typeface="Calibri"/>
              <a:buNone/>
            </a:pPr>
            <a:r>
              <a:rPr lang="en-US" sz="2000" b="1" i="0" u="none" strike="noStrike" cap="none" baseline="0">
                <a:solidFill>
                  <a:srgbClr val="3F3F3F"/>
                </a:solidFill>
                <a:latin typeface="Calibri"/>
                <a:ea typeface="Calibri"/>
                <a:cs typeface="Calibri"/>
                <a:sym typeface="Calibri"/>
              </a:rPr>
              <a:t>インスタジェニックとは</a:t>
            </a:r>
          </a:p>
          <a:p>
            <a:pPr marL="0" marR="0" lvl="0" indent="0" algn="l" rtl="0">
              <a:lnSpc>
                <a:spcPct val="90000"/>
              </a:lnSpc>
              <a:spcBef>
                <a:spcPts val="1400"/>
              </a:spcBef>
              <a:spcAft>
                <a:spcPts val="0"/>
              </a:spcAft>
              <a:buClr>
                <a:schemeClr val="accent1"/>
              </a:buClr>
              <a:buSzPct val="25000"/>
              <a:buFont typeface="Calibri"/>
              <a:buNone/>
            </a:pPr>
            <a:r>
              <a:rPr lang="en-US" sz="2000" b="0" i="0" u="none" strike="noStrike" cap="none" baseline="0">
                <a:solidFill>
                  <a:srgbClr val="3F3F3F"/>
                </a:solidFill>
                <a:latin typeface="Calibri"/>
                <a:ea typeface="Calibri"/>
                <a:cs typeface="Calibri"/>
                <a:sym typeface="Calibri"/>
              </a:rPr>
              <a:t>「写真映えするもの」を「フォトジェニック」と言う。その造語としてインスタグラム映えするものを「インスタジェニック」と言う。</a:t>
            </a:r>
          </a:p>
          <a:p>
            <a:pPr marL="0" marR="0" lvl="0" indent="0" algn="l" rtl="0">
              <a:lnSpc>
                <a:spcPct val="90000"/>
              </a:lnSpc>
              <a:spcBef>
                <a:spcPts val="1400"/>
              </a:spcBef>
              <a:spcAft>
                <a:spcPts val="0"/>
              </a:spcAft>
              <a:buClr>
                <a:schemeClr val="accent1"/>
              </a:buClr>
              <a:buSzPct val="25000"/>
              <a:buFont typeface="Calibri"/>
              <a:buNone/>
            </a:pPr>
            <a:r>
              <a:rPr lang="en-US" u="sng">
                <a:solidFill>
                  <a:schemeClr val="hlink"/>
                </a:solidFill>
                <a:hlinkClick r:id="rId3"/>
              </a:rPr>
              <a:t>http://www.magarisugi.net/dailyrap/post-1971/</a:t>
            </a:r>
          </a:p>
          <a:p>
            <a:pPr marL="0" marR="0" lvl="0" indent="0" algn="l" rtl="0">
              <a:lnSpc>
                <a:spcPct val="90000"/>
              </a:lnSpc>
              <a:spcBef>
                <a:spcPts val="1400"/>
              </a:spcBef>
              <a:spcAft>
                <a:spcPts val="0"/>
              </a:spcAft>
              <a:buClr>
                <a:schemeClr val="accent1"/>
              </a:buClr>
              <a:buFont typeface="Calibri"/>
              <a:buNone/>
            </a:pPr>
            <a:endParaRPr u="sng">
              <a:solidFill>
                <a:srgbClr val="2998E3"/>
              </a:solidFill>
            </a:endParaRPr>
          </a:p>
          <a:p>
            <a:pPr marL="0" marR="0" lvl="0" indent="0" algn="l" rtl="0">
              <a:lnSpc>
                <a:spcPct val="90000"/>
              </a:lnSpc>
              <a:spcBef>
                <a:spcPts val="1400"/>
              </a:spcBef>
              <a:spcAft>
                <a:spcPts val="0"/>
              </a:spcAft>
              <a:buClr>
                <a:schemeClr val="accent1"/>
              </a:buClr>
              <a:buSzPct val="25000"/>
              <a:buFont typeface="Calibri"/>
              <a:buNone/>
            </a:pPr>
            <a:r>
              <a:rPr lang="en-US" sz="2000" b="0" i="0" u="none" strike="noStrike" cap="none" baseline="0">
                <a:solidFill>
                  <a:srgbClr val="333333"/>
                </a:solidFill>
                <a:latin typeface="Calibri"/>
                <a:ea typeface="Calibri"/>
                <a:cs typeface="Calibri"/>
                <a:sym typeface="Calibri"/>
              </a:rPr>
              <a:t>「『インスタ映えする写真が撮れるか』を</a:t>
            </a:r>
            <a:r>
              <a:rPr lang="en-US" sz="2000" b="0" i="0" u="sng" strike="noStrike" cap="none" baseline="0">
                <a:solidFill>
                  <a:srgbClr val="333333"/>
                </a:solidFill>
                <a:latin typeface="Calibri"/>
                <a:ea typeface="Calibri"/>
                <a:cs typeface="Calibri"/>
                <a:sym typeface="Calibri"/>
              </a:rPr>
              <a:t>無意識のうちに行動の判断基準としている</a:t>
            </a:r>
            <a:r>
              <a:rPr lang="en-US" sz="2000" b="0" i="0" u="none" strike="noStrike" cap="none" baseline="0">
                <a:solidFill>
                  <a:srgbClr val="333333"/>
                </a:solidFill>
                <a:latin typeface="Calibri"/>
                <a:ea typeface="Calibri"/>
                <a:cs typeface="Calibri"/>
                <a:sym typeface="Calibri"/>
              </a:rPr>
              <a:t>」。実際、東京都在住の大学生（１９）は「インスタグラムに載せたい、という理由でイベントに行くことはよくある」と話す。</a:t>
            </a:r>
          </a:p>
          <a:p>
            <a:pPr marL="91440" marR="0" lvl="0" indent="35560" algn="l" rtl="0">
              <a:lnSpc>
                <a:spcPct val="90000"/>
              </a:lnSpc>
              <a:spcBef>
                <a:spcPts val="0"/>
              </a:spcBef>
              <a:spcAft>
                <a:spcPts val="0"/>
              </a:spcAft>
              <a:buClr>
                <a:schemeClr val="accent1"/>
              </a:buClr>
              <a:buSzPct val="25000"/>
              <a:buFont typeface="Calibri"/>
              <a:buNone/>
            </a:pPr>
            <a:r>
              <a:rPr lang="en-US" sz="2000" b="0" i="0" u="none" strike="noStrike" cap="none" baseline="0">
                <a:solidFill>
                  <a:srgbClr val="3F3F3F"/>
                </a:solidFill>
                <a:latin typeface="Calibri"/>
                <a:ea typeface="Calibri"/>
                <a:cs typeface="Calibri"/>
                <a:sym typeface="Calibri"/>
              </a:rPr>
              <a:t>(日経MJ 2015/8/21 1ページ )</a:t>
            </a:r>
          </a:p>
          <a:p>
            <a:pPr marL="91440" marR="0" lvl="0" indent="-2539" algn="l" rtl="0">
              <a:lnSpc>
                <a:spcPct val="90000"/>
              </a:lnSpc>
              <a:spcBef>
                <a:spcPts val="200"/>
              </a:spcBef>
              <a:spcAft>
                <a:spcPts val="20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p:txBody>
      </p:sp>
      <p:sp>
        <p:nvSpPr>
          <p:cNvPr id="134" name="Shape 134"/>
          <p:cNvSpPr/>
          <p:nvPr/>
        </p:nvSpPr>
        <p:spPr>
          <a:xfrm>
            <a:off x="956700" y="2353150"/>
            <a:ext cx="10058399" cy="1293300"/>
          </a:xfrm>
          <a:prstGeom prst="roundRect">
            <a:avLst>
              <a:gd name="adj" fmla="val 16667"/>
            </a:avLst>
          </a:prstGeom>
          <a:noFill/>
          <a:ln w="38100" cap="flat" cmpd="sng">
            <a:solidFill>
              <a:srgbClr val="FF9900"/>
            </a:solidFill>
            <a:prstDash val="dash"/>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5" name="Shape 135"/>
          <p:cNvSpPr/>
          <p:nvPr/>
        </p:nvSpPr>
        <p:spPr>
          <a:xfrm>
            <a:off x="977000" y="4100700"/>
            <a:ext cx="10058399" cy="1389899"/>
          </a:xfrm>
          <a:prstGeom prst="roundRect">
            <a:avLst>
              <a:gd name="adj" fmla="val 16667"/>
            </a:avLst>
          </a:prstGeom>
          <a:noFill/>
          <a:ln w="38100" cap="flat" cmpd="sng">
            <a:solidFill>
              <a:srgbClr val="FF9900"/>
            </a:solidFill>
            <a:prstDash val="dash"/>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ネタ的消費の実例</a:t>
            </a:r>
          </a:p>
        </p:txBody>
      </p:sp>
      <p:sp>
        <p:nvSpPr>
          <p:cNvPr id="141" name="Shape 141"/>
          <p:cNvSpPr txBox="1">
            <a:spLocks noGrp="1"/>
          </p:cNvSpPr>
          <p:nvPr>
            <p:ph type="body" idx="1"/>
          </p:nvPr>
        </p:nvSpPr>
        <p:spPr>
          <a:xfrm>
            <a:off x="1097279" y="1845733"/>
            <a:ext cx="10058398" cy="4023298"/>
          </a:xfrm>
          <a:prstGeom prst="rect">
            <a:avLst/>
          </a:prstGeom>
          <a:noFill/>
          <a:ln>
            <a:noFill/>
          </a:ln>
        </p:spPr>
        <p:txBody>
          <a:bodyPr lIns="91425" tIns="91425" rIns="91425" bIns="91425" anchor="t" anchorCtr="0">
            <a:noAutofit/>
          </a:bodyPr>
          <a:lstStyle/>
          <a:p>
            <a:pPr marL="91440" marR="0" lvl="0" indent="-2539" algn="l" rtl="0">
              <a:lnSpc>
                <a:spcPct val="90000"/>
              </a:lnSpc>
              <a:spcBef>
                <a:spcPts val="0"/>
              </a:spcBef>
              <a:spcAft>
                <a:spcPts val="20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p:txBody>
      </p:sp>
      <p:pic>
        <p:nvPicPr>
          <p:cNvPr id="142" name="Shape 142"/>
          <p:cNvPicPr preferRelativeResize="0"/>
          <p:nvPr/>
        </p:nvPicPr>
        <p:blipFill rotWithShape="1">
          <a:blip r:embed="rId3">
            <a:alphaModFix/>
          </a:blip>
          <a:srcRect/>
          <a:stretch/>
        </p:blipFill>
        <p:spPr>
          <a:xfrm>
            <a:off x="5444312" y="3279800"/>
            <a:ext cx="3431349" cy="2668824"/>
          </a:xfrm>
          <a:prstGeom prst="rect">
            <a:avLst/>
          </a:prstGeom>
          <a:noFill/>
          <a:ln>
            <a:noFill/>
          </a:ln>
        </p:spPr>
      </p:pic>
      <p:pic>
        <p:nvPicPr>
          <p:cNvPr id="143" name="Shape 143"/>
          <p:cNvPicPr preferRelativeResize="0"/>
          <p:nvPr/>
        </p:nvPicPr>
        <p:blipFill rotWithShape="1">
          <a:blip r:embed="rId4">
            <a:alphaModFix/>
          </a:blip>
          <a:srcRect/>
          <a:stretch/>
        </p:blipFill>
        <p:spPr>
          <a:xfrm>
            <a:off x="8024792" y="1096562"/>
            <a:ext cx="3055806" cy="4664873"/>
          </a:xfrm>
          <a:prstGeom prst="rect">
            <a:avLst/>
          </a:prstGeom>
          <a:noFill/>
          <a:ln>
            <a:noFill/>
          </a:ln>
        </p:spPr>
      </p:pic>
      <p:sp>
        <p:nvSpPr>
          <p:cNvPr id="144" name="Shape 144"/>
          <p:cNvSpPr/>
          <p:nvPr/>
        </p:nvSpPr>
        <p:spPr>
          <a:xfrm>
            <a:off x="8476600" y="1210925"/>
            <a:ext cx="1073400" cy="234000"/>
          </a:xfrm>
          <a:prstGeom prst="rect">
            <a:avLst/>
          </a:prstGeom>
          <a:solidFill>
            <a:schemeClr val="l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pic>
        <p:nvPicPr>
          <p:cNvPr id="145" name="Shape 145"/>
          <p:cNvPicPr preferRelativeResize="0"/>
          <p:nvPr/>
        </p:nvPicPr>
        <p:blipFill rotWithShape="1">
          <a:blip r:embed="rId5">
            <a:alphaModFix/>
          </a:blip>
          <a:srcRect/>
          <a:stretch/>
        </p:blipFill>
        <p:spPr>
          <a:xfrm>
            <a:off x="2531911" y="3793973"/>
            <a:ext cx="2797120" cy="1865675"/>
          </a:xfrm>
          <a:prstGeom prst="rect">
            <a:avLst/>
          </a:prstGeom>
          <a:noFill/>
          <a:ln>
            <a:noFill/>
          </a:ln>
        </p:spPr>
      </p:pic>
      <p:pic>
        <p:nvPicPr>
          <p:cNvPr id="146" name="Shape 146"/>
          <p:cNvPicPr preferRelativeResize="0"/>
          <p:nvPr/>
        </p:nvPicPr>
        <p:blipFill rotWithShape="1">
          <a:blip r:embed="rId6">
            <a:alphaModFix/>
          </a:blip>
          <a:srcRect/>
          <a:stretch/>
        </p:blipFill>
        <p:spPr>
          <a:xfrm>
            <a:off x="2849375" y="1928308"/>
            <a:ext cx="1859500" cy="1865673"/>
          </a:xfrm>
          <a:prstGeom prst="rect">
            <a:avLst/>
          </a:prstGeom>
          <a:noFill/>
          <a:ln>
            <a:noFill/>
          </a:ln>
        </p:spPr>
      </p:pic>
      <p:pic>
        <p:nvPicPr>
          <p:cNvPr id="147" name="Shape 147"/>
          <p:cNvPicPr preferRelativeResize="0"/>
          <p:nvPr/>
        </p:nvPicPr>
        <p:blipFill rotWithShape="1">
          <a:blip r:embed="rId7">
            <a:alphaModFix/>
          </a:blip>
          <a:srcRect/>
          <a:stretch/>
        </p:blipFill>
        <p:spPr>
          <a:xfrm>
            <a:off x="360329" y="1928286"/>
            <a:ext cx="2574799" cy="3858173"/>
          </a:xfrm>
          <a:prstGeom prst="rect">
            <a:avLst/>
          </a:prstGeom>
          <a:noFill/>
          <a:ln>
            <a:noFill/>
          </a:ln>
        </p:spPr>
      </p:pic>
      <p:sp>
        <p:nvSpPr>
          <p:cNvPr id="148" name="Shape 148"/>
          <p:cNvSpPr/>
          <p:nvPr/>
        </p:nvSpPr>
        <p:spPr>
          <a:xfrm>
            <a:off x="743050" y="2325550"/>
            <a:ext cx="481500" cy="137699"/>
          </a:xfrm>
          <a:prstGeom prst="rect">
            <a:avLst/>
          </a:prstGeom>
          <a:solidFill>
            <a:schemeClr val="l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49" name="Shape 149"/>
          <p:cNvSpPr/>
          <p:nvPr/>
        </p:nvSpPr>
        <p:spPr>
          <a:xfrm>
            <a:off x="8270200" y="4761225"/>
            <a:ext cx="1623898" cy="137699"/>
          </a:xfrm>
          <a:prstGeom prst="rect">
            <a:avLst/>
          </a:prstGeom>
          <a:solidFill>
            <a:schemeClr val="l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50" name="Shape 150"/>
          <p:cNvSpPr/>
          <p:nvPr/>
        </p:nvSpPr>
        <p:spPr>
          <a:xfrm>
            <a:off x="8160100" y="4953700"/>
            <a:ext cx="481500" cy="137699"/>
          </a:xfrm>
          <a:prstGeom prst="rect">
            <a:avLst/>
          </a:prstGeom>
          <a:solidFill>
            <a:schemeClr val="lt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51" name="Shape 151"/>
          <p:cNvSpPr txBox="1"/>
          <p:nvPr/>
        </p:nvSpPr>
        <p:spPr>
          <a:xfrm>
            <a:off x="4708875" y="2046300"/>
            <a:ext cx="7926300" cy="924600"/>
          </a:xfrm>
          <a:prstGeom prst="rect">
            <a:avLst/>
          </a:prstGeom>
          <a:noFill/>
          <a:ln>
            <a:noFill/>
          </a:ln>
        </p:spPr>
        <p:txBody>
          <a:bodyPr lIns="91425" tIns="91425" rIns="91425" bIns="91425" anchor="t" anchorCtr="0">
            <a:noAutofit/>
          </a:bodyPr>
          <a:lstStyle/>
          <a:p>
            <a:pPr>
              <a:spcBef>
                <a:spcPts val="0"/>
              </a:spcBef>
              <a:buNone/>
            </a:pPr>
            <a:r>
              <a:rPr lang="en-US" sz="1200"/>
              <a:t>ガリガリ君「リッチコンポタージュ味」▶</a:t>
            </a:r>
          </a:p>
        </p:txBody>
      </p:sp>
      <p:sp>
        <p:nvSpPr>
          <p:cNvPr id="152" name="Shape 152"/>
          <p:cNvSpPr txBox="1"/>
          <p:nvPr/>
        </p:nvSpPr>
        <p:spPr>
          <a:xfrm>
            <a:off x="4708875" y="2398837"/>
            <a:ext cx="7926300" cy="924600"/>
          </a:xfrm>
          <a:prstGeom prst="rect">
            <a:avLst/>
          </a:prstGeom>
          <a:noFill/>
          <a:ln>
            <a:noFill/>
          </a:ln>
        </p:spPr>
        <p:txBody>
          <a:bodyPr lIns="91425" tIns="91425" rIns="91425" bIns="91425" anchor="t" anchorCtr="0">
            <a:noAutofit/>
          </a:bodyPr>
          <a:lstStyle/>
          <a:p>
            <a:pPr>
              <a:spcBef>
                <a:spcPts val="0"/>
              </a:spcBef>
              <a:buNone/>
            </a:pPr>
            <a:r>
              <a:rPr lang="en-US" sz="1200"/>
              <a:t>◀color run （ランニングイベント）</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097279" y="286603"/>
            <a:ext cx="10058398" cy="1450798"/>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考察</a:t>
            </a:r>
          </a:p>
        </p:txBody>
      </p:sp>
      <p:sp>
        <p:nvSpPr>
          <p:cNvPr id="158" name="Shape 158"/>
          <p:cNvSpPr txBox="1">
            <a:spLocks noGrp="1"/>
          </p:cNvSpPr>
          <p:nvPr>
            <p:ph type="body" idx="1"/>
          </p:nvPr>
        </p:nvSpPr>
        <p:spPr>
          <a:xfrm>
            <a:off x="1097279" y="1845733"/>
            <a:ext cx="10058398" cy="4023298"/>
          </a:xfrm>
          <a:prstGeom prst="rect">
            <a:avLst/>
          </a:prstGeom>
          <a:noFill/>
          <a:ln>
            <a:noFill/>
          </a:ln>
        </p:spPr>
        <p:txBody>
          <a:bodyPr lIns="91425" tIns="91425" rIns="91425" bIns="91425" anchor="t" anchorCtr="0">
            <a:noAutofit/>
          </a:bodyPr>
          <a:lstStyle/>
          <a:p>
            <a:pPr marL="91440" marR="0" lvl="0" indent="35560" algn="l" rtl="0">
              <a:lnSpc>
                <a:spcPct val="90000"/>
              </a:lnSpc>
              <a:spcBef>
                <a:spcPts val="0"/>
              </a:spcBef>
              <a:spcAft>
                <a:spcPts val="200"/>
              </a:spcAft>
              <a:buClr>
                <a:schemeClr val="accent1"/>
              </a:buClr>
              <a:buFont typeface="Calibri"/>
              <a:buNone/>
            </a:pPr>
            <a:endParaRPr sz="4800"/>
          </a:p>
          <a:p>
            <a:pPr marL="91440" marR="0" lvl="0" indent="35560" algn="l" rtl="0">
              <a:lnSpc>
                <a:spcPct val="90000"/>
              </a:lnSpc>
              <a:spcBef>
                <a:spcPts val="0"/>
              </a:spcBef>
              <a:spcAft>
                <a:spcPts val="200"/>
              </a:spcAft>
              <a:buClr>
                <a:schemeClr val="accent1"/>
              </a:buClr>
              <a:buSzPct val="25000"/>
              <a:buFont typeface="Calibri"/>
              <a:buNone/>
            </a:pPr>
            <a:r>
              <a:rPr lang="en-US" sz="4800" b="0" i="0" u="none" strike="noStrike" cap="none" baseline="0">
                <a:solidFill>
                  <a:srgbClr val="3F3F3F"/>
                </a:solidFill>
                <a:latin typeface="Calibri"/>
                <a:ea typeface="Calibri"/>
                <a:cs typeface="Calibri"/>
                <a:sym typeface="Calibri"/>
              </a:rPr>
              <a:t>現状分析で示したようなネタ的消費行動には、インターネット越しの他者を意識しているように思える。</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1097279" y="286603"/>
            <a:ext cx="10058399" cy="1450799"/>
          </a:xfrm>
          <a:prstGeom prst="rect">
            <a:avLst/>
          </a:prstGeom>
          <a:noFill/>
          <a:ln>
            <a:noFill/>
          </a:ln>
        </p:spPr>
        <p:txBody>
          <a:bodyPr lIns="91425" tIns="91425" rIns="91425" bIns="91425"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a:solidFill>
                  <a:srgbClr val="3F3F3F"/>
                </a:solidFill>
                <a:latin typeface="Calibri"/>
                <a:ea typeface="Calibri"/>
                <a:cs typeface="Calibri"/>
                <a:sym typeface="Calibri"/>
              </a:rPr>
              <a:t>先行研究</a:t>
            </a:r>
          </a:p>
        </p:txBody>
      </p:sp>
      <p:sp>
        <p:nvSpPr>
          <p:cNvPr id="164" name="Shape 164"/>
          <p:cNvSpPr txBox="1">
            <a:spLocks noGrp="1"/>
          </p:cNvSpPr>
          <p:nvPr>
            <p:ph type="body" idx="1"/>
          </p:nvPr>
        </p:nvSpPr>
        <p:spPr>
          <a:xfrm>
            <a:off x="1302830" y="1737400"/>
            <a:ext cx="10058399" cy="3703200"/>
          </a:xfrm>
          <a:prstGeom prst="rect">
            <a:avLst/>
          </a:prstGeom>
          <a:noFill/>
          <a:ln>
            <a:noFill/>
          </a:ln>
        </p:spPr>
        <p:txBody>
          <a:bodyPr lIns="91425" tIns="91425" rIns="91425" bIns="91425" anchor="t" anchorCtr="0">
            <a:noAutofit/>
          </a:bodyPr>
          <a:lstStyle/>
          <a:p>
            <a:pPr marL="0" marR="0" lvl="0" indent="0" algn="l" rtl="0">
              <a:lnSpc>
                <a:spcPct val="115000"/>
              </a:lnSpc>
              <a:spcBef>
                <a:spcPts val="0"/>
              </a:spcBef>
              <a:spcAft>
                <a:spcPts val="0"/>
              </a:spcAft>
              <a:buClr>
                <a:schemeClr val="accent1"/>
              </a:buClr>
              <a:buSzPct val="25000"/>
              <a:buFont typeface="Calibri"/>
              <a:buNone/>
            </a:pPr>
            <a:r>
              <a:rPr lang="en-US" sz="2400">
                <a:solidFill>
                  <a:schemeClr val="dk1"/>
                </a:solidFill>
                <a:latin typeface="Arial"/>
                <a:ea typeface="Arial"/>
                <a:cs typeface="Arial"/>
                <a:sym typeface="Arial"/>
              </a:rPr>
              <a:t>2人1組のペアに同じ映画を見せる実験</a:t>
            </a:r>
          </a:p>
          <a:p>
            <a:pPr marL="0" marR="0" lvl="0" indent="0" algn="l" rtl="0">
              <a:lnSpc>
                <a:spcPct val="115000"/>
              </a:lnSpc>
              <a:spcBef>
                <a:spcPts val="0"/>
              </a:spcBef>
              <a:spcAft>
                <a:spcPts val="0"/>
              </a:spcAft>
              <a:buClr>
                <a:schemeClr val="accent1"/>
              </a:buClr>
              <a:buSzPct val="25000"/>
              <a:buFont typeface="Calibri"/>
              <a:buNone/>
            </a:pPr>
            <a:r>
              <a:rPr lang="en-US" sz="2400">
                <a:solidFill>
                  <a:schemeClr val="dk1"/>
                </a:solidFill>
                <a:latin typeface="Arial"/>
                <a:ea typeface="Arial"/>
                <a:cs typeface="Arial"/>
                <a:sym typeface="Arial"/>
              </a:rPr>
              <a:t>お互いの感情表出を目にする事で感情伝播が起こる</a:t>
            </a:r>
          </a:p>
          <a:p>
            <a:pPr marL="0" marR="0" lvl="0" indent="0" algn="l" rtl="0">
              <a:lnSpc>
                <a:spcPct val="115000"/>
              </a:lnSpc>
              <a:spcBef>
                <a:spcPts val="0"/>
              </a:spcBef>
              <a:spcAft>
                <a:spcPts val="0"/>
              </a:spcAft>
              <a:buClr>
                <a:schemeClr val="accent1"/>
              </a:buClr>
              <a:buSzPct val="25000"/>
              <a:buFont typeface="Calibri"/>
              <a:buNone/>
            </a:pPr>
            <a:r>
              <a:rPr lang="en-US" sz="2400" b="0" i="0" u="none" strike="noStrike" cap="none" baseline="0">
                <a:solidFill>
                  <a:schemeClr val="dk1"/>
                </a:solidFill>
                <a:latin typeface="Arial"/>
                <a:ea typeface="Arial"/>
                <a:cs typeface="Arial"/>
                <a:sym typeface="Arial"/>
              </a:rPr>
              <a:t>他者と消費経験を共有することで、お互いの感情が伝搬され、評価が類似する傾向にある</a:t>
            </a:r>
          </a:p>
          <a:p>
            <a:pPr marL="0" marR="0" lvl="0" indent="0" algn="l" rtl="0">
              <a:lnSpc>
                <a:spcPct val="115000"/>
              </a:lnSpc>
              <a:spcBef>
                <a:spcPts val="0"/>
              </a:spcBef>
              <a:spcAft>
                <a:spcPts val="0"/>
              </a:spcAft>
              <a:buClr>
                <a:schemeClr val="accent1"/>
              </a:buClr>
              <a:buSzPct val="25000"/>
              <a:buFont typeface="Calibri"/>
              <a:buNone/>
            </a:pPr>
            <a:r>
              <a:rPr lang="en-US" sz="2400" b="0" i="0" u="none" strike="noStrike" cap="none" baseline="0">
                <a:solidFill>
                  <a:schemeClr val="dk1"/>
                </a:solidFill>
                <a:latin typeface="Arial"/>
                <a:ea typeface="Arial"/>
                <a:cs typeface="Arial"/>
                <a:sym typeface="Arial"/>
              </a:rPr>
              <a:t> Ramanathan and Mcgill（2007）</a:t>
            </a:r>
          </a:p>
          <a:p>
            <a:pPr marL="0" marR="0" lvl="0" indent="0" algn="l" rtl="0">
              <a:lnSpc>
                <a:spcPct val="115000"/>
              </a:lnSpc>
              <a:spcBef>
                <a:spcPts val="0"/>
              </a:spcBef>
              <a:spcAft>
                <a:spcPts val="0"/>
              </a:spcAft>
              <a:buClr>
                <a:schemeClr val="accent1"/>
              </a:buClr>
              <a:buFont typeface="Calibri"/>
              <a:buNone/>
            </a:pPr>
            <a:endParaRPr sz="2400" b="0" i="0" u="none" strike="noStrike" cap="none" baseline="0">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accent1"/>
              </a:buClr>
              <a:buSzPct val="25000"/>
              <a:buFont typeface="Calibri"/>
              <a:buNone/>
            </a:pPr>
            <a:r>
              <a:rPr lang="en-US" sz="2400" b="0" i="0" u="none" strike="noStrike" cap="none" baseline="0">
                <a:solidFill>
                  <a:schemeClr val="dk1"/>
                </a:solidFill>
                <a:latin typeface="Arial"/>
                <a:ea typeface="Arial"/>
                <a:cs typeface="Arial"/>
                <a:sym typeface="Arial"/>
              </a:rPr>
              <a:t>つまり....</a:t>
            </a:r>
          </a:p>
          <a:p>
            <a:pPr marL="0" marR="0" lvl="0" indent="0" algn="l" rtl="0">
              <a:lnSpc>
                <a:spcPct val="115000"/>
              </a:lnSpc>
              <a:spcBef>
                <a:spcPts val="0"/>
              </a:spcBef>
              <a:spcAft>
                <a:spcPts val="0"/>
              </a:spcAft>
              <a:buClr>
                <a:schemeClr val="accent1"/>
              </a:buClr>
              <a:buSzPct val="25000"/>
              <a:buFont typeface="Calibri"/>
              <a:buNone/>
            </a:pPr>
            <a:r>
              <a:rPr lang="en-US" sz="2400" b="0" i="0" u="none" strike="noStrike" cap="none" baseline="0">
                <a:solidFill>
                  <a:schemeClr val="dk1"/>
                </a:solidFill>
                <a:latin typeface="Arial"/>
                <a:ea typeface="Arial"/>
                <a:cs typeface="Arial"/>
                <a:sym typeface="Arial"/>
              </a:rPr>
              <a:t>同じ消費経験を</a:t>
            </a:r>
            <a:r>
              <a:rPr lang="en-US" sz="2400">
                <a:solidFill>
                  <a:schemeClr val="dk1"/>
                </a:solidFill>
                <a:latin typeface="Arial"/>
                <a:ea typeface="Arial"/>
                <a:cs typeface="Arial"/>
                <a:sym typeface="Arial"/>
              </a:rPr>
              <a:t>している</a:t>
            </a:r>
            <a:r>
              <a:rPr lang="en-US" sz="2400" b="0" i="0" u="none" strike="noStrike" cap="none" baseline="0">
                <a:solidFill>
                  <a:schemeClr val="dk1"/>
                </a:solidFill>
                <a:latin typeface="Arial"/>
                <a:ea typeface="Arial"/>
                <a:cs typeface="Arial"/>
                <a:sym typeface="Arial"/>
              </a:rPr>
              <a:t>他者の評価につられる</a:t>
            </a:r>
          </a:p>
          <a:p>
            <a:pPr marL="0" marR="0" lvl="0" indent="0" algn="l" rtl="0">
              <a:lnSpc>
                <a:spcPct val="115000"/>
              </a:lnSpc>
              <a:spcBef>
                <a:spcPts val="0"/>
              </a:spcBef>
              <a:spcAft>
                <a:spcPts val="0"/>
              </a:spcAft>
              <a:buClr>
                <a:schemeClr val="accent1"/>
              </a:buClr>
              <a:buSzPct val="25000"/>
              <a:buFont typeface="Calibri"/>
              <a:buNone/>
            </a:pPr>
            <a:r>
              <a:rPr lang="en-US" sz="2400">
                <a:solidFill>
                  <a:schemeClr val="dk1"/>
                </a:solidFill>
                <a:latin typeface="Arial"/>
                <a:ea typeface="Arial"/>
                <a:cs typeface="Arial"/>
                <a:sym typeface="Arial"/>
              </a:rPr>
              <a:t>（口コミにも当てはまる）</a:t>
            </a:r>
          </a:p>
          <a:p>
            <a:pPr marL="0" marR="0" lvl="0" indent="0" algn="l" rtl="0">
              <a:lnSpc>
                <a:spcPct val="115000"/>
              </a:lnSpc>
              <a:spcBef>
                <a:spcPts val="0"/>
              </a:spcBef>
              <a:spcAft>
                <a:spcPts val="0"/>
              </a:spcAft>
              <a:buClr>
                <a:schemeClr val="accent1"/>
              </a:buClr>
              <a:buFont typeface="Calibri"/>
              <a:buNone/>
            </a:pPr>
            <a:endParaRPr sz="2400" b="0" i="0" u="none" strike="noStrike" cap="none" baseline="0">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accent1"/>
              </a:buClr>
              <a:buFont typeface="Calibri"/>
              <a:buNone/>
            </a:pPr>
            <a:endParaRPr sz="2400" b="0" i="0" u="none" strike="noStrike" cap="none" baseline="0">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Font typeface="Arial"/>
              <a:buNone/>
            </a:pPr>
            <a:endParaRPr sz="2400" b="0" i="0" u="none" strike="noStrike" cap="none" baseline="0">
              <a:solidFill>
                <a:schemeClr val="dk1"/>
              </a:solidFill>
              <a:latin typeface="Arial"/>
              <a:ea typeface="Arial"/>
              <a:cs typeface="Arial"/>
              <a:sym typeface="Arial"/>
            </a:endParaRPr>
          </a:p>
          <a:p>
            <a:pPr marL="91440" marR="0" lvl="0" indent="35560" algn="l" rtl="0">
              <a:lnSpc>
                <a:spcPct val="90000"/>
              </a:lnSpc>
              <a:spcBef>
                <a:spcPts val="0"/>
              </a:spcBef>
              <a:spcAft>
                <a:spcPts val="200"/>
              </a:spcAft>
              <a:buClr>
                <a:schemeClr val="accent1"/>
              </a:buClr>
              <a:buFont typeface="Calibri"/>
              <a:buNone/>
            </a:pPr>
            <a:endParaRPr sz="2000" b="0" i="0" u="none" strike="noStrike" cap="none" baseline="0">
              <a:solidFill>
                <a:srgbClr val="3F3F3F"/>
              </a:solidFill>
              <a:latin typeface="Calibri"/>
              <a:ea typeface="Calibri"/>
              <a:cs typeface="Calibri"/>
              <a:sym typeface="Calibri"/>
            </a:endParaRPr>
          </a:p>
        </p:txBody>
      </p:sp>
      <p:sp>
        <p:nvSpPr>
          <p:cNvPr id="165" name="Shape 165"/>
          <p:cNvSpPr/>
          <p:nvPr/>
        </p:nvSpPr>
        <p:spPr>
          <a:xfrm>
            <a:off x="1206200" y="1737400"/>
            <a:ext cx="10058999" cy="2201700"/>
          </a:xfrm>
          <a:prstGeom prst="roundRect">
            <a:avLst>
              <a:gd name="adj" fmla="val 16667"/>
            </a:avLst>
          </a:prstGeom>
          <a:noFill/>
          <a:ln w="38100" cap="flat" cmpd="sng">
            <a:solidFill>
              <a:srgbClr val="FF9900"/>
            </a:solidFill>
            <a:prstDash val="dash"/>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theme/theme1.xml><?xml version="1.0" encoding="utf-8"?>
<a:theme xmlns:a="http://schemas.openxmlformats.org/drawingml/2006/main" name="レトロスペクト">
  <a:themeElements>
    <a:clrScheme name="レトロスペクト">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304</Words>
  <Application>Microsoft Office PowerPoint</Application>
  <PresentationFormat>ユーザー設定</PresentationFormat>
  <Paragraphs>91</Paragraphs>
  <Slides>15</Slides>
  <Notes>15</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15</vt:i4>
      </vt:variant>
    </vt:vector>
  </HeadingPairs>
  <TitlesOfParts>
    <vt:vector size="20" baseType="lpstr">
      <vt:lpstr>Arial</vt:lpstr>
      <vt:lpstr>ＭＳ Ｐゴシック</vt:lpstr>
      <vt:lpstr>Calibri</vt:lpstr>
      <vt:lpstr>Wingdings</vt:lpstr>
      <vt:lpstr>レトロスペクト</vt:lpstr>
      <vt:lpstr>       他者からのレスポンスが満足度にもたらす影響</vt:lpstr>
      <vt:lpstr>目次</vt:lpstr>
      <vt:lpstr> 新しい消費特徴</vt:lpstr>
      <vt:lpstr>ネタ的消費スタイルとは</vt:lpstr>
      <vt:lpstr> ネタ的消費の１つの現れ方「インスタジェニック」</vt:lpstr>
      <vt:lpstr> ネタ的消費の１つの現れ方「インスタジェニック」</vt:lpstr>
      <vt:lpstr>ネタ的消費の実例</vt:lpstr>
      <vt:lpstr>考察</vt:lpstr>
      <vt:lpstr>先行研究</vt:lpstr>
      <vt:lpstr>口コミとネタ的消費</vt:lpstr>
      <vt:lpstr>問題意識</vt:lpstr>
      <vt:lpstr>研究目的</vt:lpstr>
      <vt:lpstr>仮説</vt:lpstr>
      <vt:lpstr>参考文献</vt:lpstr>
      <vt:lpstr>スライド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他者からのレスポンスが満足度にもたらす影響</dc:title>
  <dc:creator>Haruko Tsuchihashi</dc:creator>
  <cp:lastModifiedBy>Haruko Tsuchihashi</cp:lastModifiedBy>
  <cp:revision>1</cp:revision>
  <dcterms:modified xsi:type="dcterms:W3CDTF">2015-09-03T12:39:14Z</dcterms:modified>
</cp:coreProperties>
</file>